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7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9C699-E787-48CB-ABAD-8EBCA3C59269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7AC86-FEE2-4387-A8D5-56C4ABF96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C8CAB-CA43-4505-A341-B87AFB08C2E2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EC04C-C740-4199-A101-448D7384DE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8FAD9-883B-45A7-AD9C-9B4C7D787521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EB3B2-299D-4F57-835D-D36609E4B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C2F6-0972-4708-A601-F08DB4B4B842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3DC1-08EF-404B-8F15-D0643D2E1F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92E29-4D97-461C-85F9-6347064709B9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9F33A-3AFD-40B1-AE6E-28C1D0A33B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3DC84-A9F5-4BB3-BFCF-56EEBF8BBEA7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81EC-3669-4F22-8D0D-A11743CAF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2B54E-2F5F-4A61-9F67-4772AC1E1A84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4270E-E5F5-47D5-BF56-8B01C906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8A784-C971-4B3E-87F9-F83EF790CF9F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A7ABD-DA50-4FE0-B705-6AFA9A95E5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D77D-FA99-48FA-9C87-D2ECB53AF757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FDE19-AFDA-41D5-8CB0-C3CFB33134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5FE0F-550D-4DB3-A088-0C0B94526782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B538E-45B9-4600-8742-2083B9E83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8A092-D11C-48AE-9028-548BBF1A4D7F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3BCF1-222B-4230-B805-8FE582E107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7F8D70-FABA-4851-B6D8-FB4BC13493EB}" type="datetimeFigureOut">
              <a:rPr lang="en-US"/>
              <a:pPr>
                <a:defRPr/>
              </a:pPr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93E581-D564-47F9-9F47-0CA5766EA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13315" name="Picture 2" descr="http://www.stoptb.org/events/world_tb_day/2014/assets/images/h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00375" y="1214438"/>
            <a:ext cx="4572000" cy="15700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ÎN FIECARE AN 9 MILIOANE DE PERSOANE SE ÎMBOLNĂVESC DE TUBERCULOZĂ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3286125"/>
            <a:ext cx="5143500" cy="18161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MILIOANE DE PERSOANE NU BENEFICIAZĂ DE ÎNGRIJIREA NECESARĂ. AJUTAŢI-NE SĂ O OBŢINEM.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5" y="3714750"/>
            <a:ext cx="2786063" cy="14779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ATINGE ŢINTA DE 3 MILIOANE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GĂSEŞTE.  TRATEAZĂ.  VINDECĂ TUBERCULOZA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71625" y="6143625"/>
            <a:ext cx="6286500" cy="64611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ZIUA MONDIALĂ ÎMPOTRIVA TUBERCULOZEI 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MARTIE 2014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20" name="Picture 5" descr="Centrul National de Evaluare si Promovare a Starii de Sanat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11413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0"/>
            <a:ext cx="7858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Rectangle 11"/>
          <p:cNvSpPr>
            <a:spLocks noChangeArrowheads="1"/>
          </p:cNvSpPr>
          <p:nvPr/>
        </p:nvSpPr>
        <p:spPr bwMode="auto">
          <a:xfrm>
            <a:off x="7399338" y="1071563"/>
            <a:ext cx="17446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o-RO" sz="1000" b="1">
                <a:solidFill>
                  <a:srgbClr val="0070C0"/>
                </a:solidFill>
                <a:latin typeface="Times New Roman" pitchFamily="18" charset="0"/>
              </a:rPr>
              <a:t>MINISTERUL SĂNĂTĂȚII</a:t>
            </a:r>
            <a:endParaRPr lang="en-US" sz="1000" b="1">
              <a:solidFill>
                <a:srgbClr val="0070C0"/>
              </a:solidFill>
              <a:latin typeface="Times New Roman" pitchFamily="18" charset="0"/>
            </a:endParaRPr>
          </a:p>
        </p:txBody>
      </p:sp>
      <p:pic>
        <p:nvPicPr>
          <p:cNvPr id="13323" name="Picture 43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500688"/>
            <a:ext cx="733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Rectangle 13"/>
          <p:cNvSpPr>
            <a:spLocks noChangeArrowheads="1"/>
          </p:cNvSpPr>
          <p:nvPr/>
        </p:nvSpPr>
        <p:spPr bwMode="auto">
          <a:xfrm>
            <a:off x="0" y="6211888"/>
            <a:ext cx="4572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1">
                <a:solidFill>
                  <a:srgbClr val="0070C0"/>
                </a:solidFill>
                <a:latin typeface="Times New Roman" pitchFamily="18" charset="0"/>
              </a:rPr>
              <a:t>I</a:t>
            </a:r>
            <a:r>
              <a:rPr lang="ro-RO" sz="1000" b="1">
                <a:solidFill>
                  <a:srgbClr val="0070C0"/>
                </a:solidFill>
                <a:latin typeface="Times New Roman" pitchFamily="18" charset="0"/>
              </a:rPr>
              <a:t>NSTITUTUL NAŢIONAL   </a:t>
            </a:r>
            <a:endParaRPr lang="en-US" sz="1000" b="1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ro-RO" sz="1000" b="1">
                <a:solidFill>
                  <a:srgbClr val="0070C0"/>
                </a:solidFill>
                <a:latin typeface="Times New Roman" pitchFamily="18" charset="0"/>
              </a:rPr>
              <a:t>DE SĂ</a:t>
            </a:r>
            <a:r>
              <a:rPr lang="en-US" sz="1000" b="1">
                <a:solidFill>
                  <a:srgbClr val="0070C0"/>
                </a:solidFill>
                <a:latin typeface="Times New Roman" pitchFamily="18" charset="0"/>
              </a:rPr>
              <a:t>N</a:t>
            </a:r>
            <a:r>
              <a:rPr lang="ro-RO" sz="1000" b="1">
                <a:solidFill>
                  <a:srgbClr val="0070C0"/>
                </a:solidFill>
                <a:latin typeface="Times New Roman" pitchFamily="18" charset="0"/>
              </a:rPr>
              <a:t>ĂTATE PUBLICĂ</a:t>
            </a:r>
            <a:endParaRPr lang="en-US" sz="1000" b="1">
              <a:solidFill>
                <a:srgbClr val="0070C0"/>
              </a:solidFill>
              <a:latin typeface="Times New Roman" pitchFamily="18" charset="0"/>
            </a:endParaRPr>
          </a:p>
        </p:txBody>
      </p:sp>
      <p:grpSp>
        <p:nvGrpSpPr>
          <p:cNvPr id="13325" name="Group 8"/>
          <p:cNvGrpSpPr>
            <a:grpSpLocks noChangeAspect="1"/>
          </p:cNvGrpSpPr>
          <p:nvPr/>
        </p:nvGrpSpPr>
        <p:grpSpPr bwMode="auto">
          <a:xfrm>
            <a:off x="8072438" y="5214938"/>
            <a:ext cx="836612" cy="938212"/>
            <a:chOff x="0" y="0"/>
            <a:chExt cx="1260" cy="1590"/>
          </a:xfrm>
        </p:grpSpPr>
        <p:sp>
          <p:nvSpPr>
            <p:cNvPr id="13327" name="AutoShape 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260" cy="1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3328" name="Group 10"/>
            <p:cNvGrpSpPr>
              <a:grpSpLocks/>
            </p:cNvGrpSpPr>
            <p:nvPr/>
          </p:nvGrpSpPr>
          <p:grpSpPr bwMode="auto">
            <a:xfrm rot="198951">
              <a:off x="0" y="0"/>
              <a:ext cx="1257" cy="1590"/>
              <a:chOff x="3" y="0"/>
              <a:chExt cx="1257" cy="1590"/>
            </a:xfrm>
          </p:grpSpPr>
          <p:sp>
            <p:nvSpPr>
              <p:cNvPr id="13552" name="Freeform 11"/>
              <p:cNvSpPr>
                <a:spLocks/>
              </p:cNvSpPr>
              <p:nvPr/>
            </p:nvSpPr>
            <p:spPr bwMode="auto">
              <a:xfrm>
                <a:off x="7" y="29"/>
                <a:ext cx="1251" cy="1560"/>
              </a:xfrm>
              <a:custGeom>
                <a:avLst/>
                <a:gdLst>
                  <a:gd name="T0" fmla="*/ 30 w 5005"/>
                  <a:gd name="T1" fmla="*/ 145 h 7801"/>
                  <a:gd name="T2" fmla="*/ 169 w 5005"/>
                  <a:gd name="T3" fmla="*/ 77 h 7801"/>
                  <a:gd name="T4" fmla="*/ 422 w 5005"/>
                  <a:gd name="T5" fmla="*/ 14 h 7801"/>
                  <a:gd name="T6" fmla="*/ 738 w 5005"/>
                  <a:gd name="T7" fmla="*/ 4 h 7801"/>
                  <a:gd name="T8" fmla="*/ 1000 w 5005"/>
                  <a:gd name="T9" fmla="*/ 43 h 7801"/>
                  <a:gd name="T10" fmla="*/ 1243 w 5005"/>
                  <a:gd name="T11" fmla="*/ 135 h 7801"/>
                  <a:gd name="T12" fmla="*/ 1239 w 5005"/>
                  <a:gd name="T13" fmla="*/ 342 h 7801"/>
                  <a:gd name="T14" fmla="*/ 1128 w 5005"/>
                  <a:gd name="T15" fmla="*/ 234 h 7801"/>
                  <a:gd name="T16" fmla="*/ 889 w 5005"/>
                  <a:gd name="T17" fmla="*/ 188 h 7801"/>
                  <a:gd name="T18" fmla="*/ 553 w 5005"/>
                  <a:gd name="T19" fmla="*/ 145 h 7801"/>
                  <a:gd name="T20" fmla="*/ 227 w 5005"/>
                  <a:gd name="T21" fmla="*/ 206 h 7801"/>
                  <a:gd name="T22" fmla="*/ 219 w 5005"/>
                  <a:gd name="T23" fmla="*/ 277 h 7801"/>
                  <a:gd name="T24" fmla="*/ 563 w 5005"/>
                  <a:gd name="T25" fmla="*/ 354 h 7801"/>
                  <a:gd name="T26" fmla="*/ 899 w 5005"/>
                  <a:gd name="T27" fmla="*/ 497 h 7801"/>
                  <a:gd name="T28" fmla="*/ 959 w 5005"/>
                  <a:gd name="T29" fmla="*/ 672 h 7801"/>
                  <a:gd name="T30" fmla="*/ 885 w 5005"/>
                  <a:gd name="T31" fmla="*/ 770 h 7801"/>
                  <a:gd name="T32" fmla="*/ 700 w 5005"/>
                  <a:gd name="T33" fmla="*/ 807 h 7801"/>
                  <a:gd name="T34" fmla="*/ 463 w 5005"/>
                  <a:gd name="T35" fmla="*/ 841 h 7801"/>
                  <a:gd name="T36" fmla="*/ 336 w 5005"/>
                  <a:gd name="T37" fmla="*/ 878 h 7801"/>
                  <a:gd name="T38" fmla="*/ 533 w 5005"/>
                  <a:gd name="T39" fmla="*/ 955 h 7801"/>
                  <a:gd name="T40" fmla="*/ 676 w 5005"/>
                  <a:gd name="T41" fmla="*/ 1057 h 7801"/>
                  <a:gd name="T42" fmla="*/ 688 w 5005"/>
                  <a:gd name="T43" fmla="*/ 1181 h 7801"/>
                  <a:gd name="T44" fmla="*/ 654 w 5005"/>
                  <a:gd name="T45" fmla="*/ 1289 h 7801"/>
                  <a:gd name="T46" fmla="*/ 630 w 5005"/>
                  <a:gd name="T47" fmla="*/ 1363 h 7801"/>
                  <a:gd name="T48" fmla="*/ 652 w 5005"/>
                  <a:gd name="T49" fmla="*/ 1446 h 7801"/>
                  <a:gd name="T50" fmla="*/ 607 w 5005"/>
                  <a:gd name="T51" fmla="*/ 1539 h 7801"/>
                  <a:gd name="T52" fmla="*/ 595 w 5005"/>
                  <a:gd name="T53" fmla="*/ 1478 h 7801"/>
                  <a:gd name="T54" fmla="*/ 563 w 5005"/>
                  <a:gd name="T55" fmla="*/ 1375 h 7801"/>
                  <a:gd name="T56" fmla="*/ 567 w 5005"/>
                  <a:gd name="T57" fmla="*/ 1261 h 7801"/>
                  <a:gd name="T58" fmla="*/ 626 w 5005"/>
                  <a:gd name="T59" fmla="*/ 1179 h 7801"/>
                  <a:gd name="T60" fmla="*/ 565 w 5005"/>
                  <a:gd name="T61" fmla="*/ 1100 h 7801"/>
                  <a:gd name="T62" fmla="*/ 410 w 5005"/>
                  <a:gd name="T63" fmla="*/ 1043 h 7801"/>
                  <a:gd name="T64" fmla="*/ 260 w 5005"/>
                  <a:gd name="T65" fmla="*/ 963 h 7801"/>
                  <a:gd name="T66" fmla="*/ 243 w 5005"/>
                  <a:gd name="T67" fmla="*/ 860 h 7801"/>
                  <a:gd name="T68" fmla="*/ 274 w 5005"/>
                  <a:gd name="T69" fmla="*/ 760 h 7801"/>
                  <a:gd name="T70" fmla="*/ 400 w 5005"/>
                  <a:gd name="T71" fmla="*/ 709 h 7801"/>
                  <a:gd name="T72" fmla="*/ 587 w 5005"/>
                  <a:gd name="T73" fmla="*/ 682 h 7801"/>
                  <a:gd name="T74" fmla="*/ 774 w 5005"/>
                  <a:gd name="T75" fmla="*/ 658 h 7801"/>
                  <a:gd name="T76" fmla="*/ 875 w 5005"/>
                  <a:gd name="T77" fmla="*/ 627 h 7801"/>
                  <a:gd name="T78" fmla="*/ 772 w 5005"/>
                  <a:gd name="T79" fmla="*/ 566 h 7801"/>
                  <a:gd name="T80" fmla="*/ 535 w 5005"/>
                  <a:gd name="T81" fmla="*/ 489 h 7801"/>
                  <a:gd name="T82" fmla="*/ 278 w 5005"/>
                  <a:gd name="T83" fmla="*/ 432 h 7801"/>
                  <a:gd name="T84" fmla="*/ 58 w 5005"/>
                  <a:gd name="T85" fmla="*/ 369 h 7801"/>
                  <a:gd name="T86" fmla="*/ 2 w 5005"/>
                  <a:gd name="T87" fmla="*/ 289 h 780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005"/>
                  <a:gd name="T133" fmla="*/ 0 h 7801"/>
                  <a:gd name="T134" fmla="*/ 5005 w 5005"/>
                  <a:gd name="T135" fmla="*/ 7801 h 780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005" h="7801">
                    <a:moveTo>
                      <a:pt x="7" y="1100"/>
                    </a:moveTo>
                    <a:lnTo>
                      <a:pt x="15" y="854"/>
                    </a:lnTo>
                    <a:lnTo>
                      <a:pt x="119" y="727"/>
                    </a:lnTo>
                    <a:lnTo>
                      <a:pt x="270" y="609"/>
                    </a:lnTo>
                    <a:lnTo>
                      <a:pt x="461" y="490"/>
                    </a:lnTo>
                    <a:lnTo>
                      <a:pt x="676" y="383"/>
                    </a:lnTo>
                    <a:lnTo>
                      <a:pt x="955" y="255"/>
                    </a:lnTo>
                    <a:lnTo>
                      <a:pt x="1337" y="137"/>
                    </a:lnTo>
                    <a:lnTo>
                      <a:pt x="1687" y="68"/>
                    </a:lnTo>
                    <a:lnTo>
                      <a:pt x="2092" y="10"/>
                    </a:lnTo>
                    <a:lnTo>
                      <a:pt x="2498" y="0"/>
                    </a:lnTo>
                    <a:lnTo>
                      <a:pt x="2951" y="20"/>
                    </a:lnTo>
                    <a:lnTo>
                      <a:pt x="3294" y="58"/>
                    </a:lnTo>
                    <a:lnTo>
                      <a:pt x="3660" y="127"/>
                    </a:lnTo>
                    <a:lnTo>
                      <a:pt x="4002" y="215"/>
                    </a:lnTo>
                    <a:lnTo>
                      <a:pt x="4273" y="305"/>
                    </a:lnTo>
                    <a:lnTo>
                      <a:pt x="4591" y="452"/>
                    </a:lnTo>
                    <a:lnTo>
                      <a:pt x="4973" y="677"/>
                    </a:lnTo>
                    <a:lnTo>
                      <a:pt x="4591" y="1090"/>
                    </a:lnTo>
                    <a:lnTo>
                      <a:pt x="5005" y="1660"/>
                    </a:lnTo>
                    <a:lnTo>
                      <a:pt x="4957" y="1709"/>
                    </a:lnTo>
                    <a:lnTo>
                      <a:pt x="4750" y="1424"/>
                    </a:lnTo>
                    <a:lnTo>
                      <a:pt x="4781" y="1542"/>
                    </a:lnTo>
                    <a:lnTo>
                      <a:pt x="4512" y="1169"/>
                    </a:lnTo>
                    <a:lnTo>
                      <a:pt x="4384" y="1316"/>
                    </a:lnTo>
                    <a:lnTo>
                      <a:pt x="3986" y="1109"/>
                    </a:lnTo>
                    <a:lnTo>
                      <a:pt x="3556" y="942"/>
                    </a:lnTo>
                    <a:lnTo>
                      <a:pt x="3095" y="805"/>
                    </a:lnTo>
                    <a:lnTo>
                      <a:pt x="2705" y="737"/>
                    </a:lnTo>
                    <a:lnTo>
                      <a:pt x="2211" y="727"/>
                    </a:lnTo>
                    <a:lnTo>
                      <a:pt x="1742" y="766"/>
                    </a:lnTo>
                    <a:lnTo>
                      <a:pt x="1384" y="844"/>
                    </a:lnTo>
                    <a:lnTo>
                      <a:pt x="907" y="1031"/>
                    </a:lnTo>
                    <a:lnTo>
                      <a:pt x="644" y="1169"/>
                    </a:lnTo>
                    <a:lnTo>
                      <a:pt x="477" y="1286"/>
                    </a:lnTo>
                    <a:lnTo>
                      <a:pt x="875" y="1386"/>
                    </a:lnTo>
                    <a:lnTo>
                      <a:pt x="1337" y="1493"/>
                    </a:lnTo>
                    <a:lnTo>
                      <a:pt x="1758" y="1611"/>
                    </a:lnTo>
                    <a:lnTo>
                      <a:pt x="2251" y="1768"/>
                    </a:lnTo>
                    <a:lnTo>
                      <a:pt x="2809" y="1985"/>
                    </a:lnTo>
                    <a:lnTo>
                      <a:pt x="3238" y="2200"/>
                    </a:lnTo>
                    <a:lnTo>
                      <a:pt x="3596" y="2485"/>
                    </a:lnTo>
                    <a:lnTo>
                      <a:pt x="3843" y="2790"/>
                    </a:lnTo>
                    <a:lnTo>
                      <a:pt x="3843" y="3164"/>
                    </a:lnTo>
                    <a:lnTo>
                      <a:pt x="3835" y="3359"/>
                    </a:lnTo>
                    <a:lnTo>
                      <a:pt x="3811" y="3616"/>
                    </a:lnTo>
                    <a:lnTo>
                      <a:pt x="3699" y="3743"/>
                    </a:lnTo>
                    <a:lnTo>
                      <a:pt x="3541" y="3851"/>
                    </a:lnTo>
                    <a:lnTo>
                      <a:pt x="3349" y="3920"/>
                    </a:lnTo>
                    <a:lnTo>
                      <a:pt x="3095" y="3989"/>
                    </a:lnTo>
                    <a:lnTo>
                      <a:pt x="2801" y="4038"/>
                    </a:lnTo>
                    <a:lnTo>
                      <a:pt x="2482" y="4097"/>
                    </a:lnTo>
                    <a:lnTo>
                      <a:pt x="2164" y="4136"/>
                    </a:lnTo>
                    <a:lnTo>
                      <a:pt x="1853" y="4205"/>
                    </a:lnTo>
                    <a:lnTo>
                      <a:pt x="1575" y="4273"/>
                    </a:lnTo>
                    <a:lnTo>
                      <a:pt x="1416" y="4343"/>
                    </a:lnTo>
                    <a:lnTo>
                      <a:pt x="1344" y="4392"/>
                    </a:lnTo>
                    <a:lnTo>
                      <a:pt x="1575" y="4510"/>
                    </a:lnTo>
                    <a:lnTo>
                      <a:pt x="1869" y="4637"/>
                    </a:lnTo>
                    <a:lnTo>
                      <a:pt x="2132" y="4775"/>
                    </a:lnTo>
                    <a:lnTo>
                      <a:pt x="2387" y="4942"/>
                    </a:lnTo>
                    <a:lnTo>
                      <a:pt x="2585" y="5109"/>
                    </a:lnTo>
                    <a:lnTo>
                      <a:pt x="2705" y="5286"/>
                    </a:lnTo>
                    <a:lnTo>
                      <a:pt x="2745" y="5531"/>
                    </a:lnTo>
                    <a:lnTo>
                      <a:pt x="2753" y="5728"/>
                    </a:lnTo>
                    <a:lnTo>
                      <a:pt x="2753" y="5905"/>
                    </a:lnTo>
                    <a:lnTo>
                      <a:pt x="2745" y="6121"/>
                    </a:lnTo>
                    <a:lnTo>
                      <a:pt x="2721" y="6278"/>
                    </a:lnTo>
                    <a:lnTo>
                      <a:pt x="2617" y="6445"/>
                    </a:lnTo>
                    <a:lnTo>
                      <a:pt x="2522" y="6563"/>
                    </a:lnTo>
                    <a:lnTo>
                      <a:pt x="2490" y="6691"/>
                    </a:lnTo>
                    <a:lnTo>
                      <a:pt x="2522" y="6818"/>
                    </a:lnTo>
                    <a:lnTo>
                      <a:pt x="2585" y="6957"/>
                    </a:lnTo>
                    <a:lnTo>
                      <a:pt x="2617" y="7084"/>
                    </a:lnTo>
                    <a:lnTo>
                      <a:pt x="2609" y="7232"/>
                    </a:lnTo>
                    <a:lnTo>
                      <a:pt x="2538" y="7399"/>
                    </a:lnTo>
                    <a:lnTo>
                      <a:pt x="2482" y="7546"/>
                    </a:lnTo>
                    <a:lnTo>
                      <a:pt x="2427" y="7694"/>
                    </a:lnTo>
                    <a:lnTo>
                      <a:pt x="2403" y="7801"/>
                    </a:lnTo>
                    <a:lnTo>
                      <a:pt x="2387" y="7614"/>
                    </a:lnTo>
                    <a:lnTo>
                      <a:pt x="2379" y="7389"/>
                    </a:lnTo>
                    <a:lnTo>
                      <a:pt x="2363" y="7212"/>
                    </a:lnTo>
                    <a:lnTo>
                      <a:pt x="2316" y="7055"/>
                    </a:lnTo>
                    <a:lnTo>
                      <a:pt x="2251" y="6878"/>
                    </a:lnTo>
                    <a:lnTo>
                      <a:pt x="2235" y="6691"/>
                    </a:lnTo>
                    <a:lnTo>
                      <a:pt x="2243" y="6505"/>
                    </a:lnTo>
                    <a:lnTo>
                      <a:pt x="2267" y="6308"/>
                    </a:lnTo>
                    <a:lnTo>
                      <a:pt x="2331" y="6131"/>
                    </a:lnTo>
                    <a:lnTo>
                      <a:pt x="2419" y="5993"/>
                    </a:lnTo>
                    <a:lnTo>
                      <a:pt x="2506" y="5896"/>
                    </a:lnTo>
                    <a:lnTo>
                      <a:pt x="2474" y="5709"/>
                    </a:lnTo>
                    <a:lnTo>
                      <a:pt x="2363" y="5571"/>
                    </a:lnTo>
                    <a:lnTo>
                      <a:pt x="2259" y="5502"/>
                    </a:lnTo>
                    <a:lnTo>
                      <a:pt x="2108" y="5414"/>
                    </a:lnTo>
                    <a:lnTo>
                      <a:pt x="1917" y="5335"/>
                    </a:lnTo>
                    <a:lnTo>
                      <a:pt x="1639" y="5217"/>
                    </a:lnTo>
                    <a:lnTo>
                      <a:pt x="1392" y="5099"/>
                    </a:lnTo>
                    <a:lnTo>
                      <a:pt x="1209" y="4982"/>
                    </a:lnTo>
                    <a:lnTo>
                      <a:pt x="1042" y="4814"/>
                    </a:lnTo>
                    <a:lnTo>
                      <a:pt x="994" y="4677"/>
                    </a:lnTo>
                    <a:lnTo>
                      <a:pt x="986" y="4500"/>
                    </a:lnTo>
                    <a:lnTo>
                      <a:pt x="971" y="4303"/>
                    </a:lnTo>
                    <a:lnTo>
                      <a:pt x="979" y="4156"/>
                    </a:lnTo>
                    <a:lnTo>
                      <a:pt x="1010" y="3950"/>
                    </a:lnTo>
                    <a:lnTo>
                      <a:pt x="1098" y="3802"/>
                    </a:lnTo>
                    <a:lnTo>
                      <a:pt x="1241" y="3694"/>
                    </a:lnTo>
                    <a:lnTo>
                      <a:pt x="1400" y="3616"/>
                    </a:lnTo>
                    <a:lnTo>
                      <a:pt x="1599" y="3546"/>
                    </a:lnTo>
                    <a:lnTo>
                      <a:pt x="1830" y="3488"/>
                    </a:lnTo>
                    <a:lnTo>
                      <a:pt x="2092" y="3439"/>
                    </a:lnTo>
                    <a:lnTo>
                      <a:pt x="2347" y="3409"/>
                    </a:lnTo>
                    <a:lnTo>
                      <a:pt x="2593" y="3369"/>
                    </a:lnTo>
                    <a:lnTo>
                      <a:pt x="2856" y="3331"/>
                    </a:lnTo>
                    <a:lnTo>
                      <a:pt x="3095" y="3291"/>
                    </a:lnTo>
                    <a:lnTo>
                      <a:pt x="3286" y="3232"/>
                    </a:lnTo>
                    <a:lnTo>
                      <a:pt x="3445" y="3194"/>
                    </a:lnTo>
                    <a:lnTo>
                      <a:pt x="3501" y="3134"/>
                    </a:lnTo>
                    <a:lnTo>
                      <a:pt x="3445" y="3055"/>
                    </a:lnTo>
                    <a:lnTo>
                      <a:pt x="3278" y="2937"/>
                    </a:lnTo>
                    <a:lnTo>
                      <a:pt x="3087" y="2829"/>
                    </a:lnTo>
                    <a:lnTo>
                      <a:pt x="2832" y="2712"/>
                    </a:lnTo>
                    <a:lnTo>
                      <a:pt x="2530" y="2584"/>
                    </a:lnTo>
                    <a:lnTo>
                      <a:pt x="2140" y="2446"/>
                    </a:lnTo>
                    <a:lnTo>
                      <a:pt x="1742" y="2328"/>
                    </a:lnTo>
                    <a:lnTo>
                      <a:pt x="1440" y="2250"/>
                    </a:lnTo>
                    <a:lnTo>
                      <a:pt x="1113" y="2161"/>
                    </a:lnTo>
                    <a:lnTo>
                      <a:pt x="763" y="2053"/>
                    </a:lnTo>
                    <a:lnTo>
                      <a:pt x="445" y="1945"/>
                    </a:lnTo>
                    <a:lnTo>
                      <a:pt x="231" y="1846"/>
                    </a:lnTo>
                    <a:lnTo>
                      <a:pt x="79" y="1729"/>
                    </a:lnTo>
                    <a:lnTo>
                      <a:pt x="23" y="1621"/>
                    </a:lnTo>
                    <a:lnTo>
                      <a:pt x="7" y="1444"/>
                    </a:lnTo>
                    <a:lnTo>
                      <a:pt x="0" y="1286"/>
                    </a:lnTo>
                    <a:lnTo>
                      <a:pt x="7" y="1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3" name="Freeform 12"/>
              <p:cNvSpPr>
                <a:spLocks/>
              </p:cNvSpPr>
              <p:nvPr/>
            </p:nvSpPr>
            <p:spPr bwMode="auto">
              <a:xfrm>
                <a:off x="8" y="172"/>
                <a:ext cx="30" cy="29"/>
              </a:xfrm>
              <a:custGeom>
                <a:avLst/>
                <a:gdLst>
                  <a:gd name="T0" fmla="*/ 5 w 121"/>
                  <a:gd name="T1" fmla="*/ 29 h 149"/>
                  <a:gd name="T2" fmla="*/ 0 w 121"/>
                  <a:gd name="T3" fmla="*/ 25 h 149"/>
                  <a:gd name="T4" fmla="*/ 26 w 121"/>
                  <a:gd name="T5" fmla="*/ 1 h 149"/>
                  <a:gd name="T6" fmla="*/ 26 w 121"/>
                  <a:gd name="T7" fmla="*/ 0 h 149"/>
                  <a:gd name="T8" fmla="*/ 30 w 121"/>
                  <a:gd name="T9" fmla="*/ 5 h 149"/>
                  <a:gd name="T10" fmla="*/ 5 w 121"/>
                  <a:gd name="T11" fmla="*/ 29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49"/>
                  <a:gd name="T20" fmla="*/ 121 w 121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49">
                    <a:moveTo>
                      <a:pt x="22" y="149"/>
                    </a:moveTo>
                    <a:lnTo>
                      <a:pt x="0" y="130"/>
                    </a:lnTo>
                    <a:lnTo>
                      <a:pt x="103" y="3"/>
                    </a:lnTo>
                    <a:lnTo>
                      <a:pt x="106" y="0"/>
                    </a:lnTo>
                    <a:lnTo>
                      <a:pt x="121" y="26"/>
                    </a:lnTo>
                    <a:lnTo>
                      <a:pt x="22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4" name="Freeform 13"/>
              <p:cNvSpPr>
                <a:spLocks/>
              </p:cNvSpPr>
              <p:nvPr/>
            </p:nvSpPr>
            <p:spPr bwMode="auto">
              <a:xfrm>
                <a:off x="35" y="148"/>
                <a:ext cx="41" cy="29"/>
              </a:xfrm>
              <a:custGeom>
                <a:avLst/>
                <a:gdLst>
                  <a:gd name="T0" fmla="*/ 4 w 165"/>
                  <a:gd name="T1" fmla="*/ 29 h 145"/>
                  <a:gd name="T2" fmla="*/ 0 w 165"/>
                  <a:gd name="T3" fmla="*/ 24 h 145"/>
                  <a:gd name="T4" fmla="*/ 38 w 165"/>
                  <a:gd name="T5" fmla="*/ 0 h 145"/>
                  <a:gd name="T6" fmla="*/ 38 w 165"/>
                  <a:gd name="T7" fmla="*/ 0 h 145"/>
                  <a:gd name="T8" fmla="*/ 41 w 165"/>
                  <a:gd name="T9" fmla="*/ 6 h 145"/>
                  <a:gd name="T10" fmla="*/ 4 w 165"/>
                  <a:gd name="T11" fmla="*/ 29 h 1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45"/>
                  <a:gd name="T20" fmla="*/ 165 w 165"/>
                  <a:gd name="T21" fmla="*/ 145 h 1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45">
                    <a:moveTo>
                      <a:pt x="15" y="145"/>
                    </a:moveTo>
                    <a:lnTo>
                      <a:pt x="0" y="119"/>
                    </a:lnTo>
                    <a:lnTo>
                      <a:pt x="151" y="2"/>
                    </a:lnTo>
                    <a:lnTo>
                      <a:pt x="152" y="0"/>
                    </a:lnTo>
                    <a:lnTo>
                      <a:pt x="165" y="29"/>
                    </a:lnTo>
                    <a:lnTo>
                      <a:pt x="15" y="1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5" name="Freeform 14"/>
              <p:cNvSpPr>
                <a:spLocks/>
              </p:cNvSpPr>
              <p:nvPr/>
            </p:nvSpPr>
            <p:spPr bwMode="auto">
              <a:xfrm>
                <a:off x="72" y="124"/>
                <a:ext cx="51" cy="30"/>
              </a:xfrm>
              <a:custGeom>
                <a:avLst/>
                <a:gdLst>
                  <a:gd name="T0" fmla="*/ 3 w 202"/>
                  <a:gd name="T1" fmla="*/ 30 h 148"/>
                  <a:gd name="T2" fmla="*/ 0 w 202"/>
                  <a:gd name="T3" fmla="*/ 24 h 148"/>
                  <a:gd name="T4" fmla="*/ 48 w 202"/>
                  <a:gd name="T5" fmla="*/ 0 h 148"/>
                  <a:gd name="T6" fmla="*/ 48 w 202"/>
                  <a:gd name="T7" fmla="*/ 0 h 148"/>
                  <a:gd name="T8" fmla="*/ 51 w 202"/>
                  <a:gd name="T9" fmla="*/ 6 h 148"/>
                  <a:gd name="T10" fmla="*/ 3 w 202"/>
                  <a:gd name="T11" fmla="*/ 30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"/>
                  <a:gd name="T19" fmla="*/ 0 h 148"/>
                  <a:gd name="T20" fmla="*/ 202 w 202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" h="148">
                    <a:moveTo>
                      <a:pt x="13" y="148"/>
                    </a:moveTo>
                    <a:lnTo>
                      <a:pt x="0" y="119"/>
                    </a:lnTo>
                    <a:lnTo>
                      <a:pt x="191" y="2"/>
                    </a:lnTo>
                    <a:lnTo>
                      <a:pt x="192" y="0"/>
                    </a:lnTo>
                    <a:lnTo>
                      <a:pt x="202" y="31"/>
                    </a:lnTo>
                    <a:lnTo>
                      <a:pt x="13" y="1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6" name="Freeform 15"/>
              <p:cNvSpPr>
                <a:spLocks/>
              </p:cNvSpPr>
              <p:nvPr/>
            </p:nvSpPr>
            <p:spPr bwMode="auto">
              <a:xfrm>
                <a:off x="121" y="103"/>
                <a:ext cx="56" cy="27"/>
              </a:xfrm>
              <a:custGeom>
                <a:avLst/>
                <a:gdLst>
                  <a:gd name="T0" fmla="*/ 2 w 225"/>
                  <a:gd name="T1" fmla="*/ 27 h 138"/>
                  <a:gd name="T2" fmla="*/ 0 w 225"/>
                  <a:gd name="T3" fmla="*/ 21 h 138"/>
                  <a:gd name="T4" fmla="*/ 54 w 225"/>
                  <a:gd name="T5" fmla="*/ 0 h 138"/>
                  <a:gd name="T6" fmla="*/ 54 w 225"/>
                  <a:gd name="T7" fmla="*/ 0 h 138"/>
                  <a:gd name="T8" fmla="*/ 56 w 225"/>
                  <a:gd name="T9" fmla="*/ 6 h 138"/>
                  <a:gd name="T10" fmla="*/ 2 w 225"/>
                  <a:gd name="T11" fmla="*/ 27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38"/>
                  <a:gd name="T20" fmla="*/ 225 w 225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38">
                    <a:moveTo>
                      <a:pt x="10" y="138"/>
                    </a:moveTo>
                    <a:lnTo>
                      <a:pt x="0" y="107"/>
                    </a:lnTo>
                    <a:lnTo>
                      <a:pt x="215" y="0"/>
                    </a:lnTo>
                    <a:lnTo>
                      <a:pt x="225" y="31"/>
                    </a:lnTo>
                    <a:lnTo>
                      <a:pt x="10" y="1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7" name="Freeform 16"/>
              <p:cNvSpPr>
                <a:spLocks/>
              </p:cNvSpPr>
              <p:nvPr/>
            </p:nvSpPr>
            <p:spPr bwMode="auto">
              <a:xfrm>
                <a:off x="174" y="77"/>
                <a:ext cx="72" cy="32"/>
              </a:xfrm>
              <a:custGeom>
                <a:avLst/>
                <a:gdLst>
                  <a:gd name="T0" fmla="*/ 2 w 288"/>
                  <a:gd name="T1" fmla="*/ 32 h 160"/>
                  <a:gd name="T2" fmla="*/ 0 w 288"/>
                  <a:gd name="T3" fmla="*/ 26 h 160"/>
                  <a:gd name="T4" fmla="*/ 70 w 288"/>
                  <a:gd name="T5" fmla="*/ 0 h 160"/>
                  <a:gd name="T6" fmla="*/ 70 w 288"/>
                  <a:gd name="T7" fmla="*/ 0 h 160"/>
                  <a:gd name="T8" fmla="*/ 72 w 288"/>
                  <a:gd name="T9" fmla="*/ 6 h 160"/>
                  <a:gd name="T10" fmla="*/ 2 w 288"/>
                  <a:gd name="T11" fmla="*/ 32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8"/>
                  <a:gd name="T19" fmla="*/ 0 h 160"/>
                  <a:gd name="T20" fmla="*/ 288 w 288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8" h="160">
                    <a:moveTo>
                      <a:pt x="10" y="160"/>
                    </a:moveTo>
                    <a:lnTo>
                      <a:pt x="0" y="129"/>
                    </a:lnTo>
                    <a:lnTo>
                      <a:pt x="279" y="1"/>
                    </a:lnTo>
                    <a:lnTo>
                      <a:pt x="281" y="0"/>
                    </a:lnTo>
                    <a:lnTo>
                      <a:pt x="288" y="32"/>
                    </a:lnTo>
                    <a:lnTo>
                      <a:pt x="10" y="1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8" name="Freeform 17"/>
              <p:cNvSpPr>
                <a:spLocks/>
              </p:cNvSpPr>
              <p:nvPr/>
            </p:nvSpPr>
            <p:spPr bwMode="auto">
              <a:xfrm>
                <a:off x="244" y="53"/>
                <a:ext cx="97" cy="30"/>
              </a:xfrm>
              <a:custGeom>
                <a:avLst/>
                <a:gdLst>
                  <a:gd name="T0" fmla="*/ 2 w 387"/>
                  <a:gd name="T1" fmla="*/ 30 h 150"/>
                  <a:gd name="T2" fmla="*/ 0 w 387"/>
                  <a:gd name="T3" fmla="*/ 24 h 150"/>
                  <a:gd name="T4" fmla="*/ 95 w 387"/>
                  <a:gd name="T5" fmla="*/ 0 h 150"/>
                  <a:gd name="T6" fmla="*/ 96 w 387"/>
                  <a:gd name="T7" fmla="*/ 0 h 150"/>
                  <a:gd name="T8" fmla="*/ 97 w 387"/>
                  <a:gd name="T9" fmla="*/ 6 h 150"/>
                  <a:gd name="T10" fmla="*/ 2 w 387"/>
                  <a:gd name="T11" fmla="*/ 30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7"/>
                  <a:gd name="T19" fmla="*/ 0 h 150"/>
                  <a:gd name="T20" fmla="*/ 387 w 387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7" h="150">
                    <a:moveTo>
                      <a:pt x="7" y="150"/>
                    </a:moveTo>
                    <a:lnTo>
                      <a:pt x="0" y="118"/>
                    </a:lnTo>
                    <a:lnTo>
                      <a:pt x="381" y="0"/>
                    </a:lnTo>
                    <a:lnTo>
                      <a:pt x="382" y="0"/>
                    </a:lnTo>
                    <a:lnTo>
                      <a:pt x="387" y="32"/>
                    </a:lnTo>
                    <a:lnTo>
                      <a:pt x="7" y="1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9" name="Freeform 18"/>
              <p:cNvSpPr>
                <a:spLocks/>
              </p:cNvSpPr>
              <p:nvPr/>
            </p:nvSpPr>
            <p:spPr bwMode="auto">
              <a:xfrm>
                <a:off x="340" y="39"/>
                <a:ext cx="89" cy="21"/>
              </a:xfrm>
              <a:custGeom>
                <a:avLst/>
                <a:gdLst>
                  <a:gd name="T0" fmla="*/ 1 w 355"/>
                  <a:gd name="T1" fmla="*/ 21 h 101"/>
                  <a:gd name="T2" fmla="*/ 0 w 355"/>
                  <a:gd name="T3" fmla="*/ 14 h 101"/>
                  <a:gd name="T4" fmla="*/ 88 w 355"/>
                  <a:gd name="T5" fmla="*/ 0 h 101"/>
                  <a:gd name="T6" fmla="*/ 88 w 355"/>
                  <a:gd name="T7" fmla="*/ 0 h 101"/>
                  <a:gd name="T8" fmla="*/ 89 w 355"/>
                  <a:gd name="T9" fmla="*/ 7 h 101"/>
                  <a:gd name="T10" fmla="*/ 1 w 355"/>
                  <a:gd name="T11" fmla="*/ 21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5"/>
                  <a:gd name="T19" fmla="*/ 0 h 101"/>
                  <a:gd name="T20" fmla="*/ 355 w 355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5" h="101">
                    <a:moveTo>
                      <a:pt x="5" y="101"/>
                    </a:moveTo>
                    <a:lnTo>
                      <a:pt x="0" y="69"/>
                    </a:lnTo>
                    <a:lnTo>
                      <a:pt x="351" y="0"/>
                    </a:lnTo>
                    <a:lnTo>
                      <a:pt x="355" y="32"/>
                    </a:lnTo>
                    <a:lnTo>
                      <a:pt x="5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0" name="Freeform 19"/>
              <p:cNvSpPr>
                <a:spLocks/>
              </p:cNvSpPr>
              <p:nvPr/>
            </p:nvSpPr>
            <p:spPr bwMode="auto">
              <a:xfrm>
                <a:off x="428" y="27"/>
                <a:ext cx="102" cy="19"/>
              </a:xfrm>
              <a:custGeom>
                <a:avLst/>
                <a:gdLst>
                  <a:gd name="T0" fmla="*/ 1 w 408"/>
                  <a:gd name="T1" fmla="*/ 19 h 92"/>
                  <a:gd name="T2" fmla="*/ 0 w 408"/>
                  <a:gd name="T3" fmla="*/ 12 h 92"/>
                  <a:gd name="T4" fmla="*/ 102 w 408"/>
                  <a:gd name="T5" fmla="*/ 0 h 92"/>
                  <a:gd name="T6" fmla="*/ 102 w 408"/>
                  <a:gd name="T7" fmla="*/ 0 h 92"/>
                  <a:gd name="T8" fmla="*/ 102 w 408"/>
                  <a:gd name="T9" fmla="*/ 7 h 92"/>
                  <a:gd name="T10" fmla="*/ 1 w 408"/>
                  <a:gd name="T11" fmla="*/ 19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8"/>
                  <a:gd name="T19" fmla="*/ 0 h 92"/>
                  <a:gd name="T20" fmla="*/ 408 w 408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8" h="92">
                    <a:moveTo>
                      <a:pt x="4" y="92"/>
                    </a:moveTo>
                    <a:lnTo>
                      <a:pt x="0" y="60"/>
                    </a:lnTo>
                    <a:lnTo>
                      <a:pt x="406" y="2"/>
                    </a:lnTo>
                    <a:lnTo>
                      <a:pt x="407" y="0"/>
                    </a:lnTo>
                    <a:lnTo>
                      <a:pt x="408" y="34"/>
                    </a:lnTo>
                    <a:lnTo>
                      <a:pt x="4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1" name="Freeform 20"/>
              <p:cNvSpPr>
                <a:spLocks/>
              </p:cNvSpPr>
              <p:nvPr/>
            </p:nvSpPr>
            <p:spPr bwMode="auto">
              <a:xfrm>
                <a:off x="529" y="26"/>
                <a:ext cx="102" cy="8"/>
              </a:xfrm>
              <a:custGeom>
                <a:avLst/>
                <a:gdLst>
                  <a:gd name="T0" fmla="*/ 0 w 407"/>
                  <a:gd name="T1" fmla="*/ 8 h 42"/>
                  <a:gd name="T2" fmla="*/ 0 w 407"/>
                  <a:gd name="T3" fmla="*/ 2 h 42"/>
                  <a:gd name="T4" fmla="*/ 102 w 407"/>
                  <a:gd name="T5" fmla="*/ 0 h 42"/>
                  <a:gd name="T6" fmla="*/ 102 w 407"/>
                  <a:gd name="T7" fmla="*/ 0 h 42"/>
                  <a:gd name="T8" fmla="*/ 102 w 407"/>
                  <a:gd name="T9" fmla="*/ 6 h 42"/>
                  <a:gd name="T10" fmla="*/ 0 w 407"/>
                  <a:gd name="T11" fmla="*/ 8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42"/>
                  <a:gd name="T20" fmla="*/ 407 w 407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42">
                    <a:moveTo>
                      <a:pt x="1" y="42"/>
                    </a:moveTo>
                    <a:lnTo>
                      <a:pt x="0" y="8"/>
                    </a:lnTo>
                    <a:lnTo>
                      <a:pt x="406" y="0"/>
                    </a:lnTo>
                    <a:lnTo>
                      <a:pt x="407" y="0"/>
                    </a:lnTo>
                    <a:lnTo>
                      <a:pt x="406" y="3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2" name="Freeform 21"/>
              <p:cNvSpPr>
                <a:spLocks/>
              </p:cNvSpPr>
              <p:nvPr/>
            </p:nvSpPr>
            <p:spPr bwMode="auto">
              <a:xfrm>
                <a:off x="631" y="26"/>
                <a:ext cx="114" cy="10"/>
              </a:xfrm>
              <a:custGeom>
                <a:avLst/>
                <a:gdLst>
                  <a:gd name="T0" fmla="*/ 0 w 455"/>
                  <a:gd name="T1" fmla="*/ 6 h 52"/>
                  <a:gd name="T2" fmla="*/ 0 w 455"/>
                  <a:gd name="T3" fmla="*/ 0 h 52"/>
                  <a:gd name="T4" fmla="*/ 114 w 455"/>
                  <a:gd name="T5" fmla="*/ 3 h 52"/>
                  <a:gd name="T6" fmla="*/ 114 w 455"/>
                  <a:gd name="T7" fmla="*/ 3 h 52"/>
                  <a:gd name="T8" fmla="*/ 113 w 455"/>
                  <a:gd name="T9" fmla="*/ 10 h 52"/>
                  <a:gd name="T10" fmla="*/ 0 w 455"/>
                  <a:gd name="T11" fmla="*/ 6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5"/>
                  <a:gd name="T19" fmla="*/ 0 h 52"/>
                  <a:gd name="T20" fmla="*/ 455 w 455"/>
                  <a:gd name="T21" fmla="*/ 52 h 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5" h="52">
                    <a:moveTo>
                      <a:pt x="0" y="32"/>
                    </a:moveTo>
                    <a:lnTo>
                      <a:pt x="1" y="0"/>
                    </a:lnTo>
                    <a:lnTo>
                      <a:pt x="454" y="18"/>
                    </a:lnTo>
                    <a:lnTo>
                      <a:pt x="455" y="18"/>
                    </a:lnTo>
                    <a:lnTo>
                      <a:pt x="452" y="5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3" name="Freeform 22"/>
              <p:cNvSpPr>
                <a:spLocks/>
              </p:cNvSpPr>
              <p:nvPr/>
            </p:nvSpPr>
            <p:spPr bwMode="auto">
              <a:xfrm>
                <a:off x="744" y="29"/>
                <a:ext cx="87" cy="15"/>
              </a:xfrm>
              <a:custGeom>
                <a:avLst/>
                <a:gdLst>
                  <a:gd name="T0" fmla="*/ 0 w 346"/>
                  <a:gd name="T1" fmla="*/ 7 h 72"/>
                  <a:gd name="T2" fmla="*/ 1 w 346"/>
                  <a:gd name="T3" fmla="*/ 0 h 72"/>
                  <a:gd name="T4" fmla="*/ 87 w 346"/>
                  <a:gd name="T5" fmla="*/ 8 h 72"/>
                  <a:gd name="T6" fmla="*/ 87 w 346"/>
                  <a:gd name="T7" fmla="*/ 8 h 72"/>
                  <a:gd name="T8" fmla="*/ 86 w 346"/>
                  <a:gd name="T9" fmla="*/ 15 h 72"/>
                  <a:gd name="T10" fmla="*/ 0 w 346"/>
                  <a:gd name="T11" fmla="*/ 7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6"/>
                  <a:gd name="T19" fmla="*/ 0 h 72"/>
                  <a:gd name="T20" fmla="*/ 346 w 346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6" h="72">
                    <a:moveTo>
                      <a:pt x="0" y="34"/>
                    </a:moveTo>
                    <a:lnTo>
                      <a:pt x="3" y="0"/>
                    </a:lnTo>
                    <a:lnTo>
                      <a:pt x="345" y="40"/>
                    </a:lnTo>
                    <a:lnTo>
                      <a:pt x="346" y="40"/>
                    </a:lnTo>
                    <a:lnTo>
                      <a:pt x="342" y="7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4" name="Freeform 23"/>
              <p:cNvSpPr>
                <a:spLocks/>
              </p:cNvSpPr>
              <p:nvPr/>
            </p:nvSpPr>
            <p:spPr bwMode="auto">
              <a:xfrm>
                <a:off x="830" y="37"/>
                <a:ext cx="92" cy="21"/>
              </a:xfrm>
              <a:custGeom>
                <a:avLst/>
                <a:gdLst>
                  <a:gd name="T0" fmla="*/ 0 w 370"/>
                  <a:gd name="T1" fmla="*/ 7 h 102"/>
                  <a:gd name="T2" fmla="*/ 1 w 370"/>
                  <a:gd name="T3" fmla="*/ 0 h 102"/>
                  <a:gd name="T4" fmla="*/ 92 w 370"/>
                  <a:gd name="T5" fmla="*/ 14 h 102"/>
                  <a:gd name="T6" fmla="*/ 92 w 370"/>
                  <a:gd name="T7" fmla="*/ 14 h 102"/>
                  <a:gd name="T8" fmla="*/ 91 w 370"/>
                  <a:gd name="T9" fmla="*/ 21 h 102"/>
                  <a:gd name="T10" fmla="*/ 0 w 370"/>
                  <a:gd name="T11" fmla="*/ 7 h 1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0"/>
                  <a:gd name="T19" fmla="*/ 0 h 102"/>
                  <a:gd name="T20" fmla="*/ 370 w 370"/>
                  <a:gd name="T21" fmla="*/ 102 h 1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0" h="102">
                    <a:moveTo>
                      <a:pt x="0" y="32"/>
                    </a:moveTo>
                    <a:lnTo>
                      <a:pt x="4" y="0"/>
                    </a:lnTo>
                    <a:lnTo>
                      <a:pt x="370" y="69"/>
                    </a:lnTo>
                    <a:lnTo>
                      <a:pt x="365" y="10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5" name="Freeform 24"/>
              <p:cNvSpPr>
                <a:spLocks/>
              </p:cNvSpPr>
              <p:nvPr/>
            </p:nvSpPr>
            <p:spPr bwMode="auto">
              <a:xfrm>
                <a:off x="921" y="51"/>
                <a:ext cx="87" cy="24"/>
              </a:xfrm>
              <a:custGeom>
                <a:avLst/>
                <a:gdLst>
                  <a:gd name="T0" fmla="*/ 0 w 348"/>
                  <a:gd name="T1" fmla="*/ 7 h 120"/>
                  <a:gd name="T2" fmla="*/ 1 w 348"/>
                  <a:gd name="T3" fmla="*/ 0 h 120"/>
                  <a:gd name="T4" fmla="*/ 87 w 348"/>
                  <a:gd name="T5" fmla="*/ 18 h 120"/>
                  <a:gd name="T6" fmla="*/ 87 w 348"/>
                  <a:gd name="T7" fmla="*/ 18 h 120"/>
                  <a:gd name="T8" fmla="*/ 86 w 348"/>
                  <a:gd name="T9" fmla="*/ 24 h 120"/>
                  <a:gd name="T10" fmla="*/ 0 w 348"/>
                  <a:gd name="T11" fmla="*/ 7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8"/>
                  <a:gd name="T19" fmla="*/ 0 h 120"/>
                  <a:gd name="T20" fmla="*/ 348 w 348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8" h="120">
                    <a:moveTo>
                      <a:pt x="0" y="33"/>
                    </a:moveTo>
                    <a:lnTo>
                      <a:pt x="5" y="0"/>
                    </a:lnTo>
                    <a:lnTo>
                      <a:pt x="347" y="88"/>
                    </a:lnTo>
                    <a:lnTo>
                      <a:pt x="348" y="89"/>
                    </a:lnTo>
                    <a:lnTo>
                      <a:pt x="342" y="12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6" name="Freeform 25"/>
              <p:cNvSpPr>
                <a:spLocks/>
              </p:cNvSpPr>
              <p:nvPr/>
            </p:nvSpPr>
            <p:spPr bwMode="auto">
              <a:xfrm>
                <a:off x="1006" y="69"/>
                <a:ext cx="70" cy="24"/>
              </a:xfrm>
              <a:custGeom>
                <a:avLst/>
                <a:gdLst>
                  <a:gd name="T0" fmla="*/ 0 w 278"/>
                  <a:gd name="T1" fmla="*/ 6 h 119"/>
                  <a:gd name="T2" fmla="*/ 2 w 278"/>
                  <a:gd name="T3" fmla="*/ 0 h 119"/>
                  <a:gd name="T4" fmla="*/ 70 w 278"/>
                  <a:gd name="T5" fmla="*/ 18 h 119"/>
                  <a:gd name="T6" fmla="*/ 70 w 278"/>
                  <a:gd name="T7" fmla="*/ 18 h 119"/>
                  <a:gd name="T8" fmla="*/ 68 w 278"/>
                  <a:gd name="T9" fmla="*/ 24 h 119"/>
                  <a:gd name="T10" fmla="*/ 0 w 278"/>
                  <a:gd name="T11" fmla="*/ 6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8"/>
                  <a:gd name="T19" fmla="*/ 0 h 119"/>
                  <a:gd name="T20" fmla="*/ 278 w 278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8" h="119">
                    <a:moveTo>
                      <a:pt x="0" y="31"/>
                    </a:moveTo>
                    <a:lnTo>
                      <a:pt x="6" y="0"/>
                    </a:lnTo>
                    <a:lnTo>
                      <a:pt x="277" y="88"/>
                    </a:lnTo>
                    <a:lnTo>
                      <a:pt x="278" y="88"/>
                    </a:lnTo>
                    <a:lnTo>
                      <a:pt x="269" y="119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7" name="Freeform 26"/>
              <p:cNvSpPr>
                <a:spLocks/>
              </p:cNvSpPr>
              <p:nvPr/>
            </p:nvSpPr>
            <p:spPr bwMode="auto">
              <a:xfrm>
                <a:off x="1073" y="87"/>
                <a:ext cx="83" cy="35"/>
              </a:xfrm>
              <a:custGeom>
                <a:avLst/>
                <a:gdLst>
                  <a:gd name="T0" fmla="*/ 0 w 329"/>
                  <a:gd name="T1" fmla="*/ 6 h 179"/>
                  <a:gd name="T2" fmla="*/ 2 w 329"/>
                  <a:gd name="T3" fmla="*/ 0 h 179"/>
                  <a:gd name="T4" fmla="*/ 83 w 329"/>
                  <a:gd name="T5" fmla="*/ 29 h 179"/>
                  <a:gd name="T6" fmla="*/ 83 w 329"/>
                  <a:gd name="T7" fmla="*/ 29 h 179"/>
                  <a:gd name="T8" fmla="*/ 80 w 329"/>
                  <a:gd name="T9" fmla="*/ 35 h 179"/>
                  <a:gd name="T10" fmla="*/ 0 w 329"/>
                  <a:gd name="T11" fmla="*/ 6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9"/>
                  <a:gd name="T19" fmla="*/ 0 h 179"/>
                  <a:gd name="T20" fmla="*/ 329 w 329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9" h="179">
                    <a:moveTo>
                      <a:pt x="0" y="31"/>
                    </a:moveTo>
                    <a:lnTo>
                      <a:pt x="9" y="0"/>
                    </a:lnTo>
                    <a:lnTo>
                      <a:pt x="328" y="148"/>
                    </a:lnTo>
                    <a:lnTo>
                      <a:pt x="329" y="149"/>
                    </a:lnTo>
                    <a:lnTo>
                      <a:pt x="318" y="179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8" name="Freeform 27"/>
              <p:cNvSpPr>
                <a:spLocks/>
              </p:cNvSpPr>
              <p:nvPr/>
            </p:nvSpPr>
            <p:spPr bwMode="auto">
              <a:xfrm>
                <a:off x="1153" y="116"/>
                <a:ext cx="99" cy="51"/>
              </a:xfrm>
              <a:custGeom>
                <a:avLst/>
                <a:gdLst>
                  <a:gd name="T0" fmla="*/ 0 w 395"/>
                  <a:gd name="T1" fmla="*/ 6 h 253"/>
                  <a:gd name="T2" fmla="*/ 3 w 395"/>
                  <a:gd name="T3" fmla="*/ 0 h 253"/>
                  <a:gd name="T4" fmla="*/ 98 w 395"/>
                  <a:gd name="T5" fmla="*/ 45 h 253"/>
                  <a:gd name="T6" fmla="*/ 99 w 395"/>
                  <a:gd name="T7" fmla="*/ 51 h 253"/>
                  <a:gd name="T8" fmla="*/ 91 w 395"/>
                  <a:gd name="T9" fmla="*/ 49 h 253"/>
                  <a:gd name="T10" fmla="*/ 0 w 395"/>
                  <a:gd name="T11" fmla="*/ 6 h 2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5"/>
                  <a:gd name="T19" fmla="*/ 0 h 253"/>
                  <a:gd name="T20" fmla="*/ 395 w 395"/>
                  <a:gd name="T21" fmla="*/ 253 h 2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5" h="253">
                    <a:moveTo>
                      <a:pt x="0" y="30"/>
                    </a:moveTo>
                    <a:lnTo>
                      <a:pt x="11" y="0"/>
                    </a:lnTo>
                    <a:lnTo>
                      <a:pt x="392" y="225"/>
                    </a:lnTo>
                    <a:lnTo>
                      <a:pt x="395" y="253"/>
                    </a:lnTo>
                    <a:lnTo>
                      <a:pt x="363" y="244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69" name="Freeform 28"/>
              <p:cNvSpPr>
                <a:spLocks/>
              </p:cNvSpPr>
              <p:nvPr/>
            </p:nvSpPr>
            <p:spPr bwMode="auto">
              <a:xfrm>
                <a:off x="1152" y="165"/>
                <a:ext cx="100" cy="84"/>
              </a:xfrm>
              <a:custGeom>
                <a:avLst/>
                <a:gdLst>
                  <a:gd name="T0" fmla="*/ 92 w 400"/>
                  <a:gd name="T1" fmla="*/ 0 h 420"/>
                  <a:gd name="T2" fmla="*/ 100 w 400"/>
                  <a:gd name="T3" fmla="*/ 2 h 420"/>
                  <a:gd name="T4" fmla="*/ 7 w 400"/>
                  <a:gd name="T5" fmla="*/ 82 h 420"/>
                  <a:gd name="T6" fmla="*/ 0 w 400"/>
                  <a:gd name="T7" fmla="*/ 84 h 420"/>
                  <a:gd name="T8" fmla="*/ 0 w 400"/>
                  <a:gd name="T9" fmla="*/ 79 h 420"/>
                  <a:gd name="T10" fmla="*/ 92 w 400"/>
                  <a:gd name="T11" fmla="*/ 0 h 4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0"/>
                  <a:gd name="T19" fmla="*/ 0 h 420"/>
                  <a:gd name="T20" fmla="*/ 400 w 400"/>
                  <a:gd name="T21" fmla="*/ 420 h 4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0" h="420">
                    <a:moveTo>
                      <a:pt x="368" y="0"/>
                    </a:moveTo>
                    <a:lnTo>
                      <a:pt x="400" y="9"/>
                    </a:lnTo>
                    <a:lnTo>
                      <a:pt x="29" y="411"/>
                    </a:lnTo>
                    <a:lnTo>
                      <a:pt x="0" y="420"/>
                    </a:lnTo>
                    <a:lnTo>
                      <a:pt x="1" y="397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0" name="Freeform 29"/>
              <p:cNvSpPr>
                <a:spLocks/>
              </p:cNvSpPr>
              <p:nvPr/>
            </p:nvSpPr>
            <p:spPr bwMode="auto">
              <a:xfrm>
                <a:off x="1152" y="247"/>
                <a:ext cx="108" cy="117"/>
              </a:xfrm>
              <a:custGeom>
                <a:avLst/>
                <a:gdLst>
                  <a:gd name="T0" fmla="*/ 0 w 433"/>
                  <a:gd name="T1" fmla="*/ 2 h 581"/>
                  <a:gd name="T2" fmla="*/ 7 w 433"/>
                  <a:gd name="T3" fmla="*/ 0 h 581"/>
                  <a:gd name="T4" fmla="*/ 108 w 433"/>
                  <a:gd name="T5" fmla="*/ 112 h 581"/>
                  <a:gd name="T6" fmla="*/ 108 w 433"/>
                  <a:gd name="T7" fmla="*/ 117 h 581"/>
                  <a:gd name="T8" fmla="*/ 101 w 433"/>
                  <a:gd name="T9" fmla="*/ 114 h 581"/>
                  <a:gd name="T10" fmla="*/ 0 w 433"/>
                  <a:gd name="T11" fmla="*/ 2 h 5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3"/>
                  <a:gd name="T19" fmla="*/ 0 h 581"/>
                  <a:gd name="T20" fmla="*/ 433 w 433"/>
                  <a:gd name="T21" fmla="*/ 581 h 5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3" h="581">
                    <a:moveTo>
                      <a:pt x="0" y="9"/>
                    </a:moveTo>
                    <a:lnTo>
                      <a:pt x="29" y="0"/>
                    </a:lnTo>
                    <a:lnTo>
                      <a:pt x="433" y="557"/>
                    </a:lnTo>
                    <a:lnTo>
                      <a:pt x="432" y="581"/>
                    </a:lnTo>
                    <a:lnTo>
                      <a:pt x="405" y="56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1" name="Freeform 30"/>
              <p:cNvSpPr>
                <a:spLocks/>
              </p:cNvSpPr>
              <p:nvPr/>
            </p:nvSpPr>
            <p:spPr bwMode="auto">
              <a:xfrm>
                <a:off x="1243" y="361"/>
                <a:ext cx="17" cy="12"/>
              </a:xfrm>
              <a:custGeom>
                <a:avLst/>
                <a:gdLst>
                  <a:gd name="T0" fmla="*/ 10 w 66"/>
                  <a:gd name="T1" fmla="*/ 0 h 64"/>
                  <a:gd name="T2" fmla="*/ 17 w 66"/>
                  <a:gd name="T3" fmla="*/ 3 h 64"/>
                  <a:gd name="T4" fmla="*/ 5 w 66"/>
                  <a:gd name="T5" fmla="*/ 12 h 64"/>
                  <a:gd name="T6" fmla="*/ 0 w 66"/>
                  <a:gd name="T7" fmla="*/ 12 h 64"/>
                  <a:gd name="T8" fmla="*/ 3 w 66"/>
                  <a:gd name="T9" fmla="*/ 5 h 64"/>
                  <a:gd name="T10" fmla="*/ 10 w 66"/>
                  <a:gd name="T11" fmla="*/ 0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64"/>
                  <a:gd name="T20" fmla="*/ 66 w 66"/>
                  <a:gd name="T21" fmla="*/ 64 h 6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64">
                    <a:moveTo>
                      <a:pt x="39" y="0"/>
                    </a:moveTo>
                    <a:lnTo>
                      <a:pt x="66" y="15"/>
                    </a:lnTo>
                    <a:lnTo>
                      <a:pt x="18" y="64"/>
                    </a:lnTo>
                    <a:lnTo>
                      <a:pt x="0" y="62"/>
                    </a:lnTo>
                    <a:lnTo>
                      <a:pt x="11" y="2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2" name="Freeform 31"/>
              <p:cNvSpPr>
                <a:spLocks/>
              </p:cNvSpPr>
              <p:nvPr/>
            </p:nvSpPr>
            <p:spPr bwMode="auto">
              <a:xfrm>
                <a:off x="1191" y="312"/>
                <a:ext cx="55" cy="61"/>
              </a:xfrm>
              <a:custGeom>
                <a:avLst/>
                <a:gdLst>
                  <a:gd name="T0" fmla="*/ 55 w 221"/>
                  <a:gd name="T1" fmla="*/ 54 h 307"/>
                  <a:gd name="T2" fmla="*/ 52 w 221"/>
                  <a:gd name="T3" fmla="*/ 61 h 307"/>
                  <a:gd name="T4" fmla="*/ 1 w 221"/>
                  <a:gd name="T5" fmla="*/ 4 h 307"/>
                  <a:gd name="T6" fmla="*/ 3 w 221"/>
                  <a:gd name="T7" fmla="*/ 2 h 307"/>
                  <a:gd name="T8" fmla="*/ 0 w 221"/>
                  <a:gd name="T9" fmla="*/ 3 h 307"/>
                  <a:gd name="T10" fmla="*/ 5 w 221"/>
                  <a:gd name="T11" fmla="*/ 0 h 307"/>
                  <a:gd name="T12" fmla="*/ 55 w 221"/>
                  <a:gd name="T13" fmla="*/ 54 h 3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307"/>
                  <a:gd name="T23" fmla="*/ 221 w 221"/>
                  <a:gd name="T24" fmla="*/ 307 h 30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307">
                    <a:moveTo>
                      <a:pt x="221" y="273"/>
                    </a:moveTo>
                    <a:lnTo>
                      <a:pt x="210" y="307"/>
                    </a:lnTo>
                    <a:lnTo>
                      <a:pt x="3" y="22"/>
                    </a:lnTo>
                    <a:lnTo>
                      <a:pt x="13" y="11"/>
                    </a:lnTo>
                    <a:lnTo>
                      <a:pt x="0" y="16"/>
                    </a:lnTo>
                    <a:lnTo>
                      <a:pt x="22" y="0"/>
                    </a:lnTo>
                    <a:lnTo>
                      <a:pt x="221" y="2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3" name="Freeform 32"/>
              <p:cNvSpPr>
                <a:spLocks/>
              </p:cNvSpPr>
              <p:nvPr/>
            </p:nvSpPr>
            <p:spPr bwMode="auto">
              <a:xfrm>
                <a:off x="1191" y="313"/>
                <a:ext cx="14" cy="27"/>
              </a:xfrm>
              <a:custGeom>
                <a:avLst/>
                <a:gdLst>
                  <a:gd name="T0" fmla="*/ 0 w 57"/>
                  <a:gd name="T1" fmla="*/ 2 h 134"/>
                  <a:gd name="T2" fmla="*/ 3 w 57"/>
                  <a:gd name="T3" fmla="*/ 1 h 134"/>
                  <a:gd name="T4" fmla="*/ 6 w 57"/>
                  <a:gd name="T5" fmla="*/ 0 h 134"/>
                  <a:gd name="T6" fmla="*/ 14 w 57"/>
                  <a:gd name="T7" fmla="*/ 24 h 134"/>
                  <a:gd name="T8" fmla="*/ 9 w 57"/>
                  <a:gd name="T9" fmla="*/ 27 h 134"/>
                  <a:gd name="T10" fmla="*/ 11 w 57"/>
                  <a:gd name="T11" fmla="*/ 25 h 134"/>
                  <a:gd name="T12" fmla="*/ 8 w 57"/>
                  <a:gd name="T13" fmla="*/ 26 h 134"/>
                  <a:gd name="T14" fmla="*/ 0 w 57"/>
                  <a:gd name="T15" fmla="*/ 2 h 1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134"/>
                  <a:gd name="T26" fmla="*/ 57 w 57"/>
                  <a:gd name="T27" fmla="*/ 134 h 1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134">
                    <a:moveTo>
                      <a:pt x="0" y="10"/>
                    </a:moveTo>
                    <a:lnTo>
                      <a:pt x="13" y="5"/>
                    </a:lnTo>
                    <a:lnTo>
                      <a:pt x="25" y="0"/>
                    </a:lnTo>
                    <a:lnTo>
                      <a:pt x="57" y="118"/>
                    </a:lnTo>
                    <a:lnTo>
                      <a:pt x="35" y="134"/>
                    </a:lnTo>
                    <a:lnTo>
                      <a:pt x="44" y="123"/>
                    </a:lnTo>
                    <a:lnTo>
                      <a:pt x="32" y="129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4" name="Freeform 33"/>
              <p:cNvSpPr>
                <a:spLocks/>
              </p:cNvSpPr>
              <p:nvPr/>
            </p:nvSpPr>
            <p:spPr bwMode="auto">
              <a:xfrm>
                <a:off x="1132" y="260"/>
                <a:ext cx="72" cy="80"/>
              </a:xfrm>
              <a:custGeom>
                <a:avLst/>
                <a:gdLst>
                  <a:gd name="T0" fmla="*/ 72 w 288"/>
                  <a:gd name="T1" fmla="*/ 76 h 397"/>
                  <a:gd name="T2" fmla="*/ 70 w 288"/>
                  <a:gd name="T3" fmla="*/ 78 h 397"/>
                  <a:gd name="T4" fmla="*/ 67 w 288"/>
                  <a:gd name="T5" fmla="*/ 80 h 397"/>
                  <a:gd name="T6" fmla="*/ 2 w 288"/>
                  <a:gd name="T7" fmla="*/ 7 h 397"/>
                  <a:gd name="T8" fmla="*/ 0 w 288"/>
                  <a:gd name="T9" fmla="*/ 0 h 397"/>
                  <a:gd name="T10" fmla="*/ 5 w 288"/>
                  <a:gd name="T11" fmla="*/ 0 h 397"/>
                  <a:gd name="T12" fmla="*/ 72 w 288"/>
                  <a:gd name="T13" fmla="*/ 7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8"/>
                  <a:gd name="T22" fmla="*/ 0 h 397"/>
                  <a:gd name="T23" fmla="*/ 288 w 288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8" h="397">
                    <a:moveTo>
                      <a:pt x="288" y="376"/>
                    </a:moveTo>
                    <a:lnTo>
                      <a:pt x="278" y="386"/>
                    </a:lnTo>
                    <a:lnTo>
                      <a:pt x="269" y="397"/>
                    </a:lnTo>
                    <a:lnTo>
                      <a:pt x="8" y="36"/>
                    </a:lnTo>
                    <a:lnTo>
                      <a:pt x="0" y="0"/>
                    </a:lnTo>
                    <a:lnTo>
                      <a:pt x="18" y="2"/>
                    </a:lnTo>
                    <a:lnTo>
                      <a:pt x="288" y="3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5" name="Freeform 34"/>
              <p:cNvSpPr>
                <a:spLocks/>
              </p:cNvSpPr>
              <p:nvPr/>
            </p:nvSpPr>
            <p:spPr bwMode="auto">
              <a:xfrm>
                <a:off x="1101" y="260"/>
                <a:ext cx="33" cy="35"/>
              </a:xfrm>
              <a:custGeom>
                <a:avLst/>
                <a:gdLst>
                  <a:gd name="T0" fmla="*/ 31 w 133"/>
                  <a:gd name="T1" fmla="*/ 0 h 175"/>
                  <a:gd name="T2" fmla="*/ 33 w 133"/>
                  <a:gd name="T3" fmla="*/ 7 h 175"/>
                  <a:gd name="T4" fmla="*/ 4 w 133"/>
                  <a:gd name="T5" fmla="*/ 35 h 175"/>
                  <a:gd name="T6" fmla="*/ 0 w 133"/>
                  <a:gd name="T7" fmla="*/ 35 h 175"/>
                  <a:gd name="T8" fmla="*/ 1 w 133"/>
                  <a:gd name="T9" fmla="*/ 28 h 175"/>
                  <a:gd name="T10" fmla="*/ 31 w 133"/>
                  <a:gd name="T11" fmla="*/ 0 h 1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3"/>
                  <a:gd name="T19" fmla="*/ 0 h 175"/>
                  <a:gd name="T20" fmla="*/ 133 w 133"/>
                  <a:gd name="T21" fmla="*/ 175 h 1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3" h="175">
                    <a:moveTo>
                      <a:pt x="125" y="0"/>
                    </a:moveTo>
                    <a:lnTo>
                      <a:pt x="133" y="36"/>
                    </a:lnTo>
                    <a:lnTo>
                      <a:pt x="15" y="173"/>
                    </a:lnTo>
                    <a:lnTo>
                      <a:pt x="0" y="175"/>
                    </a:lnTo>
                    <a:lnTo>
                      <a:pt x="3" y="14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6" name="Freeform 35"/>
              <p:cNvSpPr>
                <a:spLocks/>
              </p:cNvSpPr>
              <p:nvPr/>
            </p:nvSpPr>
            <p:spPr bwMode="auto">
              <a:xfrm>
                <a:off x="1002" y="248"/>
                <a:ext cx="100" cy="47"/>
              </a:xfrm>
              <a:custGeom>
                <a:avLst/>
                <a:gdLst>
                  <a:gd name="T0" fmla="*/ 100 w 400"/>
                  <a:gd name="T1" fmla="*/ 40 h 236"/>
                  <a:gd name="T2" fmla="*/ 99 w 400"/>
                  <a:gd name="T3" fmla="*/ 47 h 236"/>
                  <a:gd name="T4" fmla="*/ 0 w 400"/>
                  <a:gd name="T5" fmla="*/ 6 h 236"/>
                  <a:gd name="T6" fmla="*/ 2 w 400"/>
                  <a:gd name="T7" fmla="*/ 0 h 236"/>
                  <a:gd name="T8" fmla="*/ 3 w 400"/>
                  <a:gd name="T9" fmla="*/ 0 h 236"/>
                  <a:gd name="T10" fmla="*/ 100 w 400"/>
                  <a:gd name="T11" fmla="*/ 40 h 2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0"/>
                  <a:gd name="T19" fmla="*/ 0 h 236"/>
                  <a:gd name="T20" fmla="*/ 400 w 400"/>
                  <a:gd name="T21" fmla="*/ 236 h 2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0" h="236">
                    <a:moveTo>
                      <a:pt x="400" y="201"/>
                    </a:moveTo>
                    <a:lnTo>
                      <a:pt x="397" y="236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400" y="2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7" name="Freeform 36"/>
              <p:cNvSpPr>
                <a:spLocks/>
              </p:cNvSpPr>
              <p:nvPr/>
            </p:nvSpPr>
            <p:spPr bwMode="auto">
              <a:xfrm>
                <a:off x="895" y="214"/>
                <a:ext cx="109" cy="40"/>
              </a:xfrm>
              <a:custGeom>
                <a:avLst/>
                <a:gdLst>
                  <a:gd name="T0" fmla="*/ 109 w 437"/>
                  <a:gd name="T1" fmla="*/ 34 h 199"/>
                  <a:gd name="T2" fmla="*/ 107 w 437"/>
                  <a:gd name="T3" fmla="*/ 40 h 199"/>
                  <a:gd name="T4" fmla="*/ 0 w 437"/>
                  <a:gd name="T5" fmla="*/ 6 h 199"/>
                  <a:gd name="T6" fmla="*/ 1 w 437"/>
                  <a:gd name="T7" fmla="*/ 0 h 199"/>
                  <a:gd name="T8" fmla="*/ 2 w 437"/>
                  <a:gd name="T9" fmla="*/ 0 h 199"/>
                  <a:gd name="T10" fmla="*/ 109 w 437"/>
                  <a:gd name="T11" fmla="*/ 34 h 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7"/>
                  <a:gd name="T19" fmla="*/ 0 h 199"/>
                  <a:gd name="T20" fmla="*/ 437 w 437"/>
                  <a:gd name="T21" fmla="*/ 199 h 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7" h="199">
                    <a:moveTo>
                      <a:pt x="437" y="168"/>
                    </a:moveTo>
                    <a:lnTo>
                      <a:pt x="428" y="199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437" y="1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8" name="Freeform 37"/>
              <p:cNvSpPr>
                <a:spLocks/>
              </p:cNvSpPr>
              <p:nvPr/>
            </p:nvSpPr>
            <p:spPr bwMode="auto">
              <a:xfrm>
                <a:off x="780" y="187"/>
                <a:ext cx="116" cy="34"/>
              </a:xfrm>
              <a:custGeom>
                <a:avLst/>
                <a:gdLst>
                  <a:gd name="T0" fmla="*/ 116 w 466"/>
                  <a:gd name="T1" fmla="*/ 28 h 169"/>
                  <a:gd name="T2" fmla="*/ 115 w 466"/>
                  <a:gd name="T3" fmla="*/ 34 h 169"/>
                  <a:gd name="T4" fmla="*/ 0 w 466"/>
                  <a:gd name="T5" fmla="*/ 6 h 169"/>
                  <a:gd name="T6" fmla="*/ 1 w 466"/>
                  <a:gd name="T7" fmla="*/ 0 h 169"/>
                  <a:gd name="T8" fmla="*/ 1 w 466"/>
                  <a:gd name="T9" fmla="*/ 0 h 169"/>
                  <a:gd name="T10" fmla="*/ 116 w 466"/>
                  <a:gd name="T11" fmla="*/ 28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6"/>
                  <a:gd name="T19" fmla="*/ 0 h 169"/>
                  <a:gd name="T20" fmla="*/ 466 w 466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6" h="169">
                    <a:moveTo>
                      <a:pt x="466" y="138"/>
                    </a:moveTo>
                    <a:lnTo>
                      <a:pt x="460" y="169"/>
                    </a:lnTo>
                    <a:lnTo>
                      <a:pt x="0" y="32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66" y="1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79" name="Freeform 38"/>
              <p:cNvSpPr>
                <a:spLocks/>
              </p:cNvSpPr>
              <p:nvPr/>
            </p:nvSpPr>
            <p:spPr bwMode="auto">
              <a:xfrm>
                <a:off x="682" y="173"/>
                <a:ext cx="99" cy="20"/>
              </a:xfrm>
              <a:custGeom>
                <a:avLst/>
                <a:gdLst>
                  <a:gd name="T0" fmla="*/ 99 w 393"/>
                  <a:gd name="T1" fmla="*/ 14 h 100"/>
                  <a:gd name="T2" fmla="*/ 98 w 393"/>
                  <a:gd name="T3" fmla="*/ 20 h 100"/>
                  <a:gd name="T4" fmla="*/ 0 w 393"/>
                  <a:gd name="T5" fmla="*/ 6 h 100"/>
                  <a:gd name="T6" fmla="*/ 1 w 393"/>
                  <a:gd name="T7" fmla="*/ 0 h 100"/>
                  <a:gd name="T8" fmla="*/ 1 w 393"/>
                  <a:gd name="T9" fmla="*/ 0 h 100"/>
                  <a:gd name="T10" fmla="*/ 99 w 393"/>
                  <a:gd name="T11" fmla="*/ 14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100"/>
                  <a:gd name="T20" fmla="*/ 393 w 393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100">
                    <a:moveTo>
                      <a:pt x="393" y="68"/>
                    </a:moveTo>
                    <a:lnTo>
                      <a:pt x="389" y="100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93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0" name="Freeform 39"/>
              <p:cNvSpPr>
                <a:spLocks/>
              </p:cNvSpPr>
              <p:nvPr/>
            </p:nvSpPr>
            <p:spPr bwMode="auto">
              <a:xfrm>
                <a:off x="559" y="171"/>
                <a:ext cx="124" cy="9"/>
              </a:xfrm>
              <a:custGeom>
                <a:avLst/>
                <a:gdLst>
                  <a:gd name="T0" fmla="*/ 124 w 495"/>
                  <a:gd name="T1" fmla="*/ 2 h 42"/>
                  <a:gd name="T2" fmla="*/ 123 w 495"/>
                  <a:gd name="T3" fmla="*/ 9 h 42"/>
                  <a:gd name="T4" fmla="*/ 0 w 495"/>
                  <a:gd name="T5" fmla="*/ 7 h 42"/>
                  <a:gd name="T6" fmla="*/ 0 w 495"/>
                  <a:gd name="T7" fmla="*/ 0 h 42"/>
                  <a:gd name="T8" fmla="*/ 0 w 495"/>
                  <a:gd name="T9" fmla="*/ 0 h 42"/>
                  <a:gd name="T10" fmla="*/ 124 w 495"/>
                  <a:gd name="T11" fmla="*/ 2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5"/>
                  <a:gd name="T19" fmla="*/ 0 h 42"/>
                  <a:gd name="T20" fmla="*/ 495 w 495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5" h="42">
                    <a:moveTo>
                      <a:pt x="495" y="10"/>
                    </a:moveTo>
                    <a:lnTo>
                      <a:pt x="493" y="42"/>
                    </a:lnTo>
                    <a:lnTo>
                      <a:pt x="1" y="3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9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1" name="Freeform 40"/>
              <p:cNvSpPr>
                <a:spLocks/>
              </p:cNvSpPr>
              <p:nvPr/>
            </p:nvSpPr>
            <p:spPr bwMode="auto">
              <a:xfrm>
                <a:off x="441" y="171"/>
                <a:ext cx="119" cy="15"/>
              </a:xfrm>
              <a:custGeom>
                <a:avLst/>
                <a:gdLst>
                  <a:gd name="T0" fmla="*/ 119 w 472"/>
                  <a:gd name="T1" fmla="*/ 0 h 72"/>
                  <a:gd name="T2" fmla="*/ 119 w 472"/>
                  <a:gd name="T3" fmla="*/ 7 h 72"/>
                  <a:gd name="T4" fmla="*/ 1 w 472"/>
                  <a:gd name="T5" fmla="*/ 15 h 72"/>
                  <a:gd name="T6" fmla="*/ 0 w 472"/>
                  <a:gd name="T7" fmla="*/ 8 h 72"/>
                  <a:gd name="T8" fmla="*/ 0 w 472"/>
                  <a:gd name="T9" fmla="*/ 8 h 72"/>
                  <a:gd name="T10" fmla="*/ 119 w 472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2"/>
                  <a:gd name="T19" fmla="*/ 0 h 72"/>
                  <a:gd name="T20" fmla="*/ 472 w 472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2" h="72">
                    <a:moveTo>
                      <a:pt x="471" y="0"/>
                    </a:moveTo>
                    <a:lnTo>
                      <a:pt x="472" y="32"/>
                    </a:lnTo>
                    <a:lnTo>
                      <a:pt x="4" y="72"/>
                    </a:lnTo>
                    <a:lnTo>
                      <a:pt x="0" y="39"/>
                    </a:lnTo>
                    <a:lnTo>
                      <a:pt x="1" y="38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2" name="Freeform 41"/>
              <p:cNvSpPr>
                <a:spLocks/>
              </p:cNvSpPr>
              <p:nvPr/>
            </p:nvSpPr>
            <p:spPr bwMode="auto">
              <a:xfrm>
                <a:off x="351" y="179"/>
                <a:ext cx="91" cy="22"/>
              </a:xfrm>
              <a:custGeom>
                <a:avLst/>
                <a:gdLst>
                  <a:gd name="T0" fmla="*/ 90 w 364"/>
                  <a:gd name="T1" fmla="*/ 0 h 111"/>
                  <a:gd name="T2" fmla="*/ 91 w 364"/>
                  <a:gd name="T3" fmla="*/ 7 h 111"/>
                  <a:gd name="T4" fmla="*/ 2 w 364"/>
                  <a:gd name="T5" fmla="*/ 22 h 111"/>
                  <a:gd name="T6" fmla="*/ 0 w 364"/>
                  <a:gd name="T7" fmla="*/ 16 h 111"/>
                  <a:gd name="T8" fmla="*/ 1 w 364"/>
                  <a:gd name="T9" fmla="*/ 15 h 111"/>
                  <a:gd name="T10" fmla="*/ 90 w 364"/>
                  <a:gd name="T11" fmla="*/ 0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4"/>
                  <a:gd name="T19" fmla="*/ 0 h 111"/>
                  <a:gd name="T20" fmla="*/ 364 w 36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4" h="111">
                    <a:moveTo>
                      <a:pt x="360" y="0"/>
                    </a:moveTo>
                    <a:lnTo>
                      <a:pt x="364" y="33"/>
                    </a:lnTo>
                    <a:lnTo>
                      <a:pt x="7" y="111"/>
                    </a:lnTo>
                    <a:lnTo>
                      <a:pt x="0" y="80"/>
                    </a:lnTo>
                    <a:lnTo>
                      <a:pt x="2" y="78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3" name="Freeform 42"/>
              <p:cNvSpPr>
                <a:spLocks/>
              </p:cNvSpPr>
              <p:nvPr/>
            </p:nvSpPr>
            <p:spPr bwMode="auto">
              <a:xfrm>
                <a:off x="232" y="195"/>
                <a:ext cx="121" cy="43"/>
              </a:xfrm>
              <a:custGeom>
                <a:avLst/>
                <a:gdLst>
                  <a:gd name="T0" fmla="*/ 119 w 485"/>
                  <a:gd name="T1" fmla="*/ 0 h 216"/>
                  <a:gd name="T2" fmla="*/ 121 w 485"/>
                  <a:gd name="T3" fmla="*/ 6 h 216"/>
                  <a:gd name="T4" fmla="*/ 2 w 485"/>
                  <a:gd name="T5" fmla="*/ 43 h 216"/>
                  <a:gd name="T6" fmla="*/ 0 w 485"/>
                  <a:gd name="T7" fmla="*/ 37 h 216"/>
                  <a:gd name="T8" fmla="*/ 0 w 485"/>
                  <a:gd name="T9" fmla="*/ 37 h 216"/>
                  <a:gd name="T10" fmla="*/ 119 w 485"/>
                  <a:gd name="T11" fmla="*/ 0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5"/>
                  <a:gd name="T19" fmla="*/ 0 h 216"/>
                  <a:gd name="T20" fmla="*/ 485 w 485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5" h="216">
                    <a:moveTo>
                      <a:pt x="478" y="0"/>
                    </a:moveTo>
                    <a:lnTo>
                      <a:pt x="485" y="31"/>
                    </a:lnTo>
                    <a:lnTo>
                      <a:pt x="10" y="216"/>
                    </a:lnTo>
                    <a:lnTo>
                      <a:pt x="0" y="187"/>
                    </a:lnTo>
                    <a:lnTo>
                      <a:pt x="1" y="185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4" name="Freeform 43"/>
              <p:cNvSpPr>
                <a:spLocks/>
              </p:cNvSpPr>
              <p:nvPr/>
            </p:nvSpPr>
            <p:spPr bwMode="auto">
              <a:xfrm>
                <a:off x="166" y="232"/>
                <a:ext cx="68" cy="34"/>
              </a:xfrm>
              <a:custGeom>
                <a:avLst/>
                <a:gdLst>
                  <a:gd name="T0" fmla="*/ 66 w 274"/>
                  <a:gd name="T1" fmla="*/ 0 h 167"/>
                  <a:gd name="T2" fmla="*/ 68 w 274"/>
                  <a:gd name="T3" fmla="*/ 6 h 167"/>
                  <a:gd name="T4" fmla="*/ 3 w 274"/>
                  <a:gd name="T5" fmla="*/ 34 h 167"/>
                  <a:gd name="T6" fmla="*/ 0 w 274"/>
                  <a:gd name="T7" fmla="*/ 28 h 167"/>
                  <a:gd name="T8" fmla="*/ 0 w 274"/>
                  <a:gd name="T9" fmla="*/ 28 h 167"/>
                  <a:gd name="T10" fmla="*/ 66 w 274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4"/>
                  <a:gd name="T19" fmla="*/ 0 h 167"/>
                  <a:gd name="T20" fmla="*/ 274 w 274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4" h="167">
                    <a:moveTo>
                      <a:pt x="264" y="0"/>
                    </a:moveTo>
                    <a:lnTo>
                      <a:pt x="274" y="29"/>
                    </a:lnTo>
                    <a:lnTo>
                      <a:pt x="12" y="167"/>
                    </a:lnTo>
                    <a:lnTo>
                      <a:pt x="0" y="138"/>
                    </a:lnTo>
                    <a:lnTo>
                      <a:pt x="1" y="137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5" name="Freeform 44"/>
              <p:cNvSpPr>
                <a:spLocks/>
              </p:cNvSpPr>
              <p:nvPr/>
            </p:nvSpPr>
            <p:spPr bwMode="auto">
              <a:xfrm>
                <a:off x="124" y="260"/>
                <a:ext cx="45" cy="30"/>
              </a:xfrm>
              <a:custGeom>
                <a:avLst/>
                <a:gdLst>
                  <a:gd name="T0" fmla="*/ 42 w 180"/>
                  <a:gd name="T1" fmla="*/ 0 h 148"/>
                  <a:gd name="T2" fmla="*/ 45 w 180"/>
                  <a:gd name="T3" fmla="*/ 6 h 148"/>
                  <a:gd name="T4" fmla="*/ 11 w 180"/>
                  <a:gd name="T5" fmla="*/ 25 h 148"/>
                  <a:gd name="T6" fmla="*/ 1 w 180"/>
                  <a:gd name="T7" fmla="*/ 30 h 148"/>
                  <a:gd name="T8" fmla="*/ 0 w 180"/>
                  <a:gd name="T9" fmla="*/ 24 h 148"/>
                  <a:gd name="T10" fmla="*/ 42 w 180"/>
                  <a:gd name="T11" fmla="*/ 0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48"/>
                  <a:gd name="T20" fmla="*/ 180 w 180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48">
                    <a:moveTo>
                      <a:pt x="168" y="0"/>
                    </a:moveTo>
                    <a:lnTo>
                      <a:pt x="180" y="29"/>
                    </a:lnTo>
                    <a:lnTo>
                      <a:pt x="45" y="124"/>
                    </a:lnTo>
                    <a:lnTo>
                      <a:pt x="4" y="148"/>
                    </a:lnTo>
                    <a:lnTo>
                      <a:pt x="0" y="1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6" name="Freeform 45"/>
              <p:cNvSpPr>
                <a:spLocks/>
              </p:cNvSpPr>
              <p:nvPr/>
            </p:nvSpPr>
            <p:spPr bwMode="auto">
              <a:xfrm>
                <a:off x="125" y="285"/>
                <a:ext cx="101" cy="24"/>
              </a:xfrm>
              <a:custGeom>
                <a:avLst/>
                <a:gdLst>
                  <a:gd name="T0" fmla="*/ 0 w 404"/>
                  <a:gd name="T1" fmla="*/ 5 h 123"/>
                  <a:gd name="T2" fmla="*/ 10 w 404"/>
                  <a:gd name="T3" fmla="*/ 0 h 123"/>
                  <a:gd name="T4" fmla="*/ 101 w 404"/>
                  <a:gd name="T5" fmla="*/ 18 h 123"/>
                  <a:gd name="T6" fmla="*/ 100 w 404"/>
                  <a:gd name="T7" fmla="*/ 24 h 123"/>
                  <a:gd name="T8" fmla="*/ 100 w 404"/>
                  <a:gd name="T9" fmla="*/ 24 h 123"/>
                  <a:gd name="T10" fmla="*/ 0 w 404"/>
                  <a:gd name="T11" fmla="*/ 5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23"/>
                  <a:gd name="T20" fmla="*/ 404 w 404"/>
                  <a:gd name="T21" fmla="*/ 123 h 1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23">
                    <a:moveTo>
                      <a:pt x="0" y="24"/>
                    </a:moveTo>
                    <a:lnTo>
                      <a:pt x="41" y="0"/>
                    </a:lnTo>
                    <a:lnTo>
                      <a:pt x="404" y="90"/>
                    </a:lnTo>
                    <a:lnTo>
                      <a:pt x="398" y="12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7" name="Freeform 46"/>
              <p:cNvSpPr>
                <a:spLocks/>
              </p:cNvSpPr>
              <p:nvPr/>
            </p:nvSpPr>
            <p:spPr bwMode="auto">
              <a:xfrm>
                <a:off x="225" y="303"/>
                <a:ext cx="116" cy="28"/>
              </a:xfrm>
              <a:custGeom>
                <a:avLst/>
                <a:gdLst>
                  <a:gd name="T0" fmla="*/ 0 w 467"/>
                  <a:gd name="T1" fmla="*/ 7 h 140"/>
                  <a:gd name="T2" fmla="*/ 1 w 467"/>
                  <a:gd name="T3" fmla="*/ 0 h 140"/>
                  <a:gd name="T4" fmla="*/ 116 w 467"/>
                  <a:gd name="T5" fmla="*/ 22 h 140"/>
                  <a:gd name="T6" fmla="*/ 116 w 467"/>
                  <a:gd name="T7" fmla="*/ 22 h 140"/>
                  <a:gd name="T8" fmla="*/ 115 w 467"/>
                  <a:gd name="T9" fmla="*/ 28 h 140"/>
                  <a:gd name="T10" fmla="*/ 0 w 467"/>
                  <a:gd name="T11" fmla="*/ 7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140"/>
                  <a:gd name="T20" fmla="*/ 467 w 46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140">
                    <a:moveTo>
                      <a:pt x="0" y="33"/>
                    </a:moveTo>
                    <a:lnTo>
                      <a:pt x="6" y="0"/>
                    </a:lnTo>
                    <a:lnTo>
                      <a:pt x="467" y="108"/>
                    </a:lnTo>
                    <a:lnTo>
                      <a:pt x="462" y="14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8" name="Freeform 47"/>
              <p:cNvSpPr>
                <a:spLocks/>
              </p:cNvSpPr>
              <p:nvPr/>
            </p:nvSpPr>
            <p:spPr bwMode="auto">
              <a:xfrm>
                <a:off x="340" y="324"/>
                <a:ext cx="107" cy="30"/>
              </a:xfrm>
              <a:custGeom>
                <a:avLst/>
                <a:gdLst>
                  <a:gd name="T0" fmla="*/ 0 w 427"/>
                  <a:gd name="T1" fmla="*/ 6 h 150"/>
                  <a:gd name="T2" fmla="*/ 1 w 427"/>
                  <a:gd name="T3" fmla="*/ 0 h 150"/>
                  <a:gd name="T4" fmla="*/ 107 w 427"/>
                  <a:gd name="T5" fmla="*/ 24 h 150"/>
                  <a:gd name="T6" fmla="*/ 107 w 427"/>
                  <a:gd name="T7" fmla="*/ 24 h 150"/>
                  <a:gd name="T8" fmla="*/ 105 w 427"/>
                  <a:gd name="T9" fmla="*/ 30 h 150"/>
                  <a:gd name="T10" fmla="*/ 0 w 427"/>
                  <a:gd name="T11" fmla="*/ 6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7"/>
                  <a:gd name="T19" fmla="*/ 0 h 150"/>
                  <a:gd name="T20" fmla="*/ 427 w 427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7" h="150">
                    <a:moveTo>
                      <a:pt x="0" y="32"/>
                    </a:moveTo>
                    <a:lnTo>
                      <a:pt x="5" y="0"/>
                    </a:lnTo>
                    <a:lnTo>
                      <a:pt x="427" y="118"/>
                    </a:lnTo>
                    <a:lnTo>
                      <a:pt x="421" y="15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9" name="Freeform 48"/>
              <p:cNvSpPr>
                <a:spLocks/>
              </p:cNvSpPr>
              <p:nvPr/>
            </p:nvSpPr>
            <p:spPr bwMode="auto">
              <a:xfrm>
                <a:off x="445" y="348"/>
                <a:ext cx="125" cy="38"/>
              </a:xfrm>
              <a:custGeom>
                <a:avLst/>
                <a:gdLst>
                  <a:gd name="T0" fmla="*/ 0 w 500"/>
                  <a:gd name="T1" fmla="*/ 6 h 189"/>
                  <a:gd name="T2" fmla="*/ 2 w 500"/>
                  <a:gd name="T3" fmla="*/ 0 h 189"/>
                  <a:gd name="T4" fmla="*/ 125 w 500"/>
                  <a:gd name="T5" fmla="*/ 32 h 189"/>
                  <a:gd name="T6" fmla="*/ 125 w 500"/>
                  <a:gd name="T7" fmla="*/ 32 h 189"/>
                  <a:gd name="T8" fmla="*/ 123 w 500"/>
                  <a:gd name="T9" fmla="*/ 38 h 189"/>
                  <a:gd name="T10" fmla="*/ 0 w 500"/>
                  <a:gd name="T11" fmla="*/ 6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0"/>
                  <a:gd name="T19" fmla="*/ 0 h 189"/>
                  <a:gd name="T20" fmla="*/ 500 w 500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0" h="189">
                    <a:moveTo>
                      <a:pt x="0" y="32"/>
                    </a:moveTo>
                    <a:lnTo>
                      <a:pt x="6" y="0"/>
                    </a:lnTo>
                    <a:lnTo>
                      <a:pt x="499" y="157"/>
                    </a:lnTo>
                    <a:lnTo>
                      <a:pt x="500" y="157"/>
                    </a:lnTo>
                    <a:lnTo>
                      <a:pt x="492" y="18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0" name="Freeform 49"/>
              <p:cNvSpPr>
                <a:spLocks/>
              </p:cNvSpPr>
              <p:nvPr/>
            </p:nvSpPr>
            <p:spPr bwMode="auto">
              <a:xfrm>
                <a:off x="568" y="379"/>
                <a:ext cx="142" cy="50"/>
              </a:xfrm>
              <a:custGeom>
                <a:avLst/>
                <a:gdLst>
                  <a:gd name="T0" fmla="*/ 0 w 567"/>
                  <a:gd name="T1" fmla="*/ 6 h 248"/>
                  <a:gd name="T2" fmla="*/ 2 w 567"/>
                  <a:gd name="T3" fmla="*/ 0 h 248"/>
                  <a:gd name="T4" fmla="*/ 141 w 567"/>
                  <a:gd name="T5" fmla="*/ 44 h 248"/>
                  <a:gd name="T6" fmla="*/ 142 w 567"/>
                  <a:gd name="T7" fmla="*/ 44 h 248"/>
                  <a:gd name="T8" fmla="*/ 139 w 567"/>
                  <a:gd name="T9" fmla="*/ 50 h 248"/>
                  <a:gd name="T10" fmla="*/ 0 w 567"/>
                  <a:gd name="T11" fmla="*/ 6 h 2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7"/>
                  <a:gd name="T19" fmla="*/ 0 h 248"/>
                  <a:gd name="T20" fmla="*/ 567 w 567"/>
                  <a:gd name="T21" fmla="*/ 248 h 2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7" h="248">
                    <a:moveTo>
                      <a:pt x="0" y="32"/>
                    </a:moveTo>
                    <a:lnTo>
                      <a:pt x="8" y="0"/>
                    </a:lnTo>
                    <a:lnTo>
                      <a:pt x="565" y="217"/>
                    </a:lnTo>
                    <a:lnTo>
                      <a:pt x="567" y="217"/>
                    </a:lnTo>
                    <a:lnTo>
                      <a:pt x="557" y="248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1" name="Freeform 50"/>
              <p:cNvSpPr>
                <a:spLocks/>
              </p:cNvSpPr>
              <p:nvPr/>
            </p:nvSpPr>
            <p:spPr bwMode="auto">
              <a:xfrm>
                <a:off x="707" y="423"/>
                <a:ext cx="111" cy="49"/>
              </a:xfrm>
              <a:custGeom>
                <a:avLst/>
                <a:gdLst>
                  <a:gd name="T0" fmla="*/ 0 w 441"/>
                  <a:gd name="T1" fmla="*/ 6 h 246"/>
                  <a:gd name="T2" fmla="*/ 3 w 441"/>
                  <a:gd name="T3" fmla="*/ 0 h 246"/>
                  <a:gd name="T4" fmla="*/ 110 w 441"/>
                  <a:gd name="T5" fmla="*/ 43 h 246"/>
                  <a:gd name="T6" fmla="*/ 111 w 441"/>
                  <a:gd name="T7" fmla="*/ 43 h 246"/>
                  <a:gd name="T8" fmla="*/ 108 w 441"/>
                  <a:gd name="T9" fmla="*/ 49 h 246"/>
                  <a:gd name="T10" fmla="*/ 0 w 441"/>
                  <a:gd name="T11" fmla="*/ 6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1"/>
                  <a:gd name="T19" fmla="*/ 0 h 246"/>
                  <a:gd name="T20" fmla="*/ 441 w 441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1" h="246">
                    <a:moveTo>
                      <a:pt x="0" y="31"/>
                    </a:moveTo>
                    <a:lnTo>
                      <a:pt x="10" y="0"/>
                    </a:lnTo>
                    <a:lnTo>
                      <a:pt x="439" y="217"/>
                    </a:lnTo>
                    <a:lnTo>
                      <a:pt x="441" y="218"/>
                    </a:lnTo>
                    <a:lnTo>
                      <a:pt x="428" y="24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2" name="Freeform 51"/>
              <p:cNvSpPr>
                <a:spLocks/>
              </p:cNvSpPr>
              <p:nvPr/>
            </p:nvSpPr>
            <p:spPr bwMode="auto">
              <a:xfrm>
                <a:off x="815" y="466"/>
                <a:ext cx="93" cy="63"/>
              </a:xfrm>
              <a:custGeom>
                <a:avLst/>
                <a:gdLst>
                  <a:gd name="T0" fmla="*/ 0 w 373"/>
                  <a:gd name="T1" fmla="*/ 6 h 312"/>
                  <a:gd name="T2" fmla="*/ 3 w 373"/>
                  <a:gd name="T3" fmla="*/ 0 h 312"/>
                  <a:gd name="T4" fmla="*/ 93 w 373"/>
                  <a:gd name="T5" fmla="*/ 58 h 312"/>
                  <a:gd name="T6" fmla="*/ 93 w 373"/>
                  <a:gd name="T7" fmla="*/ 58 h 312"/>
                  <a:gd name="T8" fmla="*/ 89 w 373"/>
                  <a:gd name="T9" fmla="*/ 63 h 312"/>
                  <a:gd name="T10" fmla="*/ 0 w 373"/>
                  <a:gd name="T11" fmla="*/ 6 h 3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3"/>
                  <a:gd name="T19" fmla="*/ 0 h 312"/>
                  <a:gd name="T20" fmla="*/ 373 w 373"/>
                  <a:gd name="T21" fmla="*/ 312 h 3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3" h="312">
                    <a:moveTo>
                      <a:pt x="0" y="28"/>
                    </a:moveTo>
                    <a:lnTo>
                      <a:pt x="13" y="0"/>
                    </a:lnTo>
                    <a:lnTo>
                      <a:pt x="371" y="285"/>
                    </a:lnTo>
                    <a:lnTo>
                      <a:pt x="373" y="287"/>
                    </a:lnTo>
                    <a:lnTo>
                      <a:pt x="356" y="31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3" name="Freeform 52"/>
              <p:cNvSpPr>
                <a:spLocks/>
              </p:cNvSpPr>
              <p:nvPr/>
            </p:nvSpPr>
            <p:spPr bwMode="auto">
              <a:xfrm>
                <a:off x="904" y="524"/>
                <a:ext cx="66" cy="64"/>
              </a:xfrm>
              <a:custGeom>
                <a:avLst/>
                <a:gdLst>
                  <a:gd name="T0" fmla="*/ 0 w 268"/>
                  <a:gd name="T1" fmla="*/ 5 h 323"/>
                  <a:gd name="T2" fmla="*/ 4 w 268"/>
                  <a:gd name="T3" fmla="*/ 0 h 323"/>
                  <a:gd name="T4" fmla="*/ 65 w 268"/>
                  <a:gd name="T5" fmla="*/ 60 h 323"/>
                  <a:gd name="T6" fmla="*/ 66 w 268"/>
                  <a:gd name="T7" fmla="*/ 63 h 323"/>
                  <a:gd name="T8" fmla="*/ 60 w 268"/>
                  <a:gd name="T9" fmla="*/ 64 h 323"/>
                  <a:gd name="T10" fmla="*/ 0 w 268"/>
                  <a:gd name="T11" fmla="*/ 5 h 3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323"/>
                  <a:gd name="T20" fmla="*/ 268 w 268"/>
                  <a:gd name="T21" fmla="*/ 323 h 3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323">
                    <a:moveTo>
                      <a:pt x="0" y="25"/>
                    </a:moveTo>
                    <a:lnTo>
                      <a:pt x="17" y="0"/>
                    </a:lnTo>
                    <a:lnTo>
                      <a:pt x="264" y="305"/>
                    </a:lnTo>
                    <a:lnTo>
                      <a:pt x="268" y="316"/>
                    </a:lnTo>
                    <a:lnTo>
                      <a:pt x="242" y="32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4" name="Freeform 53"/>
              <p:cNvSpPr>
                <a:spLocks/>
              </p:cNvSpPr>
              <p:nvPr/>
            </p:nvSpPr>
            <p:spPr bwMode="auto">
              <a:xfrm>
                <a:off x="964" y="587"/>
                <a:ext cx="6" cy="75"/>
              </a:xfrm>
              <a:custGeom>
                <a:avLst/>
                <a:gdLst>
                  <a:gd name="T0" fmla="*/ 0 w 26"/>
                  <a:gd name="T1" fmla="*/ 1 h 374"/>
                  <a:gd name="T2" fmla="*/ 6 w 26"/>
                  <a:gd name="T3" fmla="*/ 0 h 374"/>
                  <a:gd name="T4" fmla="*/ 6 w 26"/>
                  <a:gd name="T5" fmla="*/ 75 h 374"/>
                  <a:gd name="T6" fmla="*/ 6 w 26"/>
                  <a:gd name="T7" fmla="*/ 75 h 374"/>
                  <a:gd name="T8" fmla="*/ 0 w 26"/>
                  <a:gd name="T9" fmla="*/ 75 h 374"/>
                  <a:gd name="T10" fmla="*/ 0 w 26"/>
                  <a:gd name="T11" fmla="*/ 1 h 3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"/>
                  <a:gd name="T19" fmla="*/ 0 h 374"/>
                  <a:gd name="T20" fmla="*/ 26 w 26"/>
                  <a:gd name="T21" fmla="*/ 374 h 3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" h="374">
                    <a:moveTo>
                      <a:pt x="0" y="7"/>
                    </a:moveTo>
                    <a:lnTo>
                      <a:pt x="26" y="0"/>
                    </a:lnTo>
                    <a:lnTo>
                      <a:pt x="26" y="374"/>
                    </a:lnTo>
                    <a:lnTo>
                      <a:pt x="0" y="373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5" name="Freeform 54"/>
              <p:cNvSpPr>
                <a:spLocks/>
              </p:cNvSpPr>
              <p:nvPr/>
            </p:nvSpPr>
            <p:spPr bwMode="auto">
              <a:xfrm>
                <a:off x="962" y="662"/>
                <a:ext cx="8" cy="39"/>
              </a:xfrm>
              <a:custGeom>
                <a:avLst/>
                <a:gdLst>
                  <a:gd name="T0" fmla="*/ 2 w 34"/>
                  <a:gd name="T1" fmla="*/ 0 h 199"/>
                  <a:gd name="T2" fmla="*/ 8 w 34"/>
                  <a:gd name="T3" fmla="*/ 0 h 199"/>
                  <a:gd name="T4" fmla="*/ 6 w 34"/>
                  <a:gd name="T5" fmla="*/ 39 h 199"/>
                  <a:gd name="T6" fmla="*/ 6 w 34"/>
                  <a:gd name="T7" fmla="*/ 39 h 199"/>
                  <a:gd name="T8" fmla="*/ 0 w 34"/>
                  <a:gd name="T9" fmla="*/ 38 h 199"/>
                  <a:gd name="T10" fmla="*/ 2 w 34"/>
                  <a:gd name="T11" fmla="*/ 0 h 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99"/>
                  <a:gd name="T20" fmla="*/ 34 w 34"/>
                  <a:gd name="T21" fmla="*/ 199 h 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99">
                    <a:moveTo>
                      <a:pt x="8" y="0"/>
                    </a:moveTo>
                    <a:lnTo>
                      <a:pt x="34" y="1"/>
                    </a:lnTo>
                    <a:lnTo>
                      <a:pt x="26" y="198"/>
                    </a:lnTo>
                    <a:lnTo>
                      <a:pt x="26" y="199"/>
                    </a:lnTo>
                    <a:lnTo>
                      <a:pt x="0" y="19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6" name="Freeform 55"/>
              <p:cNvSpPr>
                <a:spLocks/>
              </p:cNvSpPr>
              <p:nvPr/>
            </p:nvSpPr>
            <p:spPr bwMode="auto">
              <a:xfrm>
                <a:off x="956" y="701"/>
                <a:ext cx="12" cy="53"/>
              </a:xfrm>
              <a:custGeom>
                <a:avLst/>
                <a:gdLst>
                  <a:gd name="T0" fmla="*/ 6 w 49"/>
                  <a:gd name="T1" fmla="*/ 0 h 269"/>
                  <a:gd name="T2" fmla="*/ 12 w 49"/>
                  <a:gd name="T3" fmla="*/ 1 h 269"/>
                  <a:gd name="T4" fmla="*/ 6 w 49"/>
                  <a:gd name="T5" fmla="*/ 51 h 269"/>
                  <a:gd name="T6" fmla="*/ 5 w 49"/>
                  <a:gd name="T7" fmla="*/ 53 h 269"/>
                  <a:gd name="T8" fmla="*/ 0 w 49"/>
                  <a:gd name="T9" fmla="*/ 49 h 269"/>
                  <a:gd name="T10" fmla="*/ 6 w 49"/>
                  <a:gd name="T11" fmla="*/ 0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269"/>
                  <a:gd name="T20" fmla="*/ 49 w 49"/>
                  <a:gd name="T21" fmla="*/ 269 h 2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269">
                    <a:moveTo>
                      <a:pt x="23" y="0"/>
                    </a:moveTo>
                    <a:lnTo>
                      <a:pt x="49" y="4"/>
                    </a:lnTo>
                    <a:lnTo>
                      <a:pt x="25" y="259"/>
                    </a:lnTo>
                    <a:lnTo>
                      <a:pt x="21" y="269"/>
                    </a:lnTo>
                    <a:lnTo>
                      <a:pt x="0" y="249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7" name="Freeform 56"/>
              <p:cNvSpPr>
                <a:spLocks/>
              </p:cNvSpPr>
              <p:nvPr/>
            </p:nvSpPr>
            <p:spPr bwMode="auto">
              <a:xfrm>
                <a:off x="929" y="750"/>
                <a:ext cx="32" cy="30"/>
              </a:xfrm>
              <a:custGeom>
                <a:avLst/>
                <a:gdLst>
                  <a:gd name="T0" fmla="*/ 27 w 129"/>
                  <a:gd name="T1" fmla="*/ 0 h 150"/>
                  <a:gd name="T2" fmla="*/ 32 w 129"/>
                  <a:gd name="T3" fmla="*/ 4 h 150"/>
                  <a:gd name="T4" fmla="*/ 4 w 129"/>
                  <a:gd name="T5" fmla="*/ 30 h 150"/>
                  <a:gd name="T6" fmla="*/ 4 w 129"/>
                  <a:gd name="T7" fmla="*/ 30 h 150"/>
                  <a:gd name="T8" fmla="*/ 0 w 129"/>
                  <a:gd name="T9" fmla="*/ 25 h 150"/>
                  <a:gd name="T10" fmla="*/ 27 w 129"/>
                  <a:gd name="T11" fmla="*/ 0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50"/>
                  <a:gd name="T20" fmla="*/ 129 w 129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50">
                    <a:moveTo>
                      <a:pt x="108" y="0"/>
                    </a:moveTo>
                    <a:lnTo>
                      <a:pt x="129" y="20"/>
                    </a:lnTo>
                    <a:lnTo>
                      <a:pt x="17" y="149"/>
                    </a:lnTo>
                    <a:lnTo>
                      <a:pt x="15" y="150"/>
                    </a:lnTo>
                    <a:lnTo>
                      <a:pt x="0" y="123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8" name="Freeform 57"/>
              <p:cNvSpPr>
                <a:spLocks/>
              </p:cNvSpPr>
              <p:nvPr/>
            </p:nvSpPr>
            <p:spPr bwMode="auto">
              <a:xfrm>
                <a:off x="890" y="775"/>
                <a:ext cx="43" cy="27"/>
              </a:xfrm>
              <a:custGeom>
                <a:avLst/>
                <a:gdLst>
                  <a:gd name="T0" fmla="*/ 39 w 171"/>
                  <a:gd name="T1" fmla="*/ 0 h 137"/>
                  <a:gd name="T2" fmla="*/ 43 w 171"/>
                  <a:gd name="T3" fmla="*/ 5 h 137"/>
                  <a:gd name="T4" fmla="*/ 3 w 171"/>
                  <a:gd name="T5" fmla="*/ 27 h 137"/>
                  <a:gd name="T6" fmla="*/ 2 w 171"/>
                  <a:gd name="T7" fmla="*/ 27 h 137"/>
                  <a:gd name="T8" fmla="*/ 0 w 171"/>
                  <a:gd name="T9" fmla="*/ 21 h 137"/>
                  <a:gd name="T10" fmla="*/ 39 w 171"/>
                  <a:gd name="T11" fmla="*/ 0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"/>
                  <a:gd name="T19" fmla="*/ 0 h 137"/>
                  <a:gd name="T20" fmla="*/ 171 w 171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" h="137">
                    <a:moveTo>
                      <a:pt x="156" y="0"/>
                    </a:moveTo>
                    <a:lnTo>
                      <a:pt x="171" y="27"/>
                    </a:lnTo>
                    <a:lnTo>
                      <a:pt x="12" y="136"/>
                    </a:lnTo>
                    <a:lnTo>
                      <a:pt x="9" y="137"/>
                    </a:lnTo>
                    <a:lnTo>
                      <a:pt x="0" y="10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9" name="Freeform 58"/>
              <p:cNvSpPr>
                <a:spLocks/>
              </p:cNvSpPr>
              <p:nvPr/>
            </p:nvSpPr>
            <p:spPr bwMode="auto">
              <a:xfrm>
                <a:off x="843" y="796"/>
                <a:ext cx="49" cy="20"/>
              </a:xfrm>
              <a:custGeom>
                <a:avLst/>
                <a:gdLst>
                  <a:gd name="T0" fmla="*/ 47 w 198"/>
                  <a:gd name="T1" fmla="*/ 0 h 100"/>
                  <a:gd name="T2" fmla="*/ 49 w 198"/>
                  <a:gd name="T3" fmla="*/ 6 h 100"/>
                  <a:gd name="T4" fmla="*/ 2 w 198"/>
                  <a:gd name="T5" fmla="*/ 20 h 100"/>
                  <a:gd name="T6" fmla="*/ 1 w 198"/>
                  <a:gd name="T7" fmla="*/ 20 h 100"/>
                  <a:gd name="T8" fmla="*/ 0 w 198"/>
                  <a:gd name="T9" fmla="*/ 14 h 100"/>
                  <a:gd name="T10" fmla="*/ 47 w 198"/>
                  <a:gd name="T11" fmla="*/ 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8"/>
                  <a:gd name="T19" fmla="*/ 0 h 100"/>
                  <a:gd name="T20" fmla="*/ 198 w 198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8" h="100">
                    <a:moveTo>
                      <a:pt x="189" y="0"/>
                    </a:moveTo>
                    <a:lnTo>
                      <a:pt x="198" y="31"/>
                    </a:lnTo>
                    <a:lnTo>
                      <a:pt x="7" y="99"/>
                    </a:lnTo>
                    <a:lnTo>
                      <a:pt x="6" y="100"/>
                    </a:lnTo>
                    <a:lnTo>
                      <a:pt x="0" y="68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0" name="Freeform 59"/>
              <p:cNvSpPr>
                <a:spLocks/>
              </p:cNvSpPr>
              <p:nvPr/>
            </p:nvSpPr>
            <p:spPr bwMode="auto">
              <a:xfrm>
                <a:off x="780" y="810"/>
                <a:ext cx="65" cy="20"/>
              </a:xfrm>
              <a:custGeom>
                <a:avLst/>
                <a:gdLst>
                  <a:gd name="T0" fmla="*/ 63 w 259"/>
                  <a:gd name="T1" fmla="*/ 0 h 101"/>
                  <a:gd name="T2" fmla="*/ 65 w 259"/>
                  <a:gd name="T3" fmla="*/ 6 h 101"/>
                  <a:gd name="T4" fmla="*/ 1 w 259"/>
                  <a:gd name="T5" fmla="*/ 20 h 101"/>
                  <a:gd name="T6" fmla="*/ 1 w 259"/>
                  <a:gd name="T7" fmla="*/ 20 h 101"/>
                  <a:gd name="T8" fmla="*/ 0 w 259"/>
                  <a:gd name="T9" fmla="*/ 13 h 101"/>
                  <a:gd name="T10" fmla="*/ 63 w 259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9"/>
                  <a:gd name="T19" fmla="*/ 0 h 101"/>
                  <a:gd name="T20" fmla="*/ 259 w 259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9" h="101">
                    <a:moveTo>
                      <a:pt x="253" y="0"/>
                    </a:moveTo>
                    <a:lnTo>
                      <a:pt x="259" y="32"/>
                    </a:lnTo>
                    <a:lnTo>
                      <a:pt x="5" y="101"/>
                    </a:lnTo>
                    <a:lnTo>
                      <a:pt x="4" y="101"/>
                    </a:lnTo>
                    <a:lnTo>
                      <a:pt x="0" y="68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1" name="Freeform 60"/>
              <p:cNvSpPr>
                <a:spLocks/>
              </p:cNvSpPr>
              <p:nvPr/>
            </p:nvSpPr>
            <p:spPr bwMode="auto">
              <a:xfrm>
                <a:off x="706" y="823"/>
                <a:ext cx="75" cy="17"/>
              </a:xfrm>
              <a:custGeom>
                <a:avLst/>
                <a:gdLst>
                  <a:gd name="T0" fmla="*/ 74 w 298"/>
                  <a:gd name="T1" fmla="*/ 0 h 82"/>
                  <a:gd name="T2" fmla="*/ 75 w 298"/>
                  <a:gd name="T3" fmla="*/ 7 h 82"/>
                  <a:gd name="T4" fmla="*/ 1 w 298"/>
                  <a:gd name="T5" fmla="*/ 17 h 82"/>
                  <a:gd name="T6" fmla="*/ 0 w 298"/>
                  <a:gd name="T7" fmla="*/ 10 h 82"/>
                  <a:gd name="T8" fmla="*/ 0 w 298"/>
                  <a:gd name="T9" fmla="*/ 10 h 82"/>
                  <a:gd name="T10" fmla="*/ 74 w 298"/>
                  <a:gd name="T11" fmla="*/ 0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8"/>
                  <a:gd name="T19" fmla="*/ 0 h 82"/>
                  <a:gd name="T20" fmla="*/ 298 w 298"/>
                  <a:gd name="T21" fmla="*/ 82 h 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8" h="82">
                    <a:moveTo>
                      <a:pt x="294" y="0"/>
                    </a:moveTo>
                    <a:lnTo>
                      <a:pt x="298" y="33"/>
                    </a:lnTo>
                    <a:lnTo>
                      <a:pt x="3" y="82"/>
                    </a:lnTo>
                    <a:lnTo>
                      <a:pt x="0" y="50"/>
                    </a:lnTo>
                    <a:lnTo>
                      <a:pt x="2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2" name="Freeform 61"/>
              <p:cNvSpPr>
                <a:spLocks/>
              </p:cNvSpPr>
              <p:nvPr/>
            </p:nvSpPr>
            <p:spPr bwMode="auto">
              <a:xfrm>
                <a:off x="627" y="833"/>
                <a:ext cx="80" cy="19"/>
              </a:xfrm>
              <a:custGeom>
                <a:avLst/>
                <a:gdLst>
                  <a:gd name="T0" fmla="*/ 79 w 321"/>
                  <a:gd name="T1" fmla="*/ 0 h 92"/>
                  <a:gd name="T2" fmla="*/ 80 w 321"/>
                  <a:gd name="T3" fmla="*/ 7 h 92"/>
                  <a:gd name="T4" fmla="*/ 1 w 321"/>
                  <a:gd name="T5" fmla="*/ 19 h 92"/>
                  <a:gd name="T6" fmla="*/ 1 w 321"/>
                  <a:gd name="T7" fmla="*/ 19 h 92"/>
                  <a:gd name="T8" fmla="*/ 0 w 321"/>
                  <a:gd name="T9" fmla="*/ 12 h 92"/>
                  <a:gd name="T10" fmla="*/ 79 w 321"/>
                  <a:gd name="T11" fmla="*/ 0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1"/>
                  <a:gd name="T19" fmla="*/ 0 h 92"/>
                  <a:gd name="T20" fmla="*/ 321 w 321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1" h="92">
                    <a:moveTo>
                      <a:pt x="318" y="0"/>
                    </a:moveTo>
                    <a:lnTo>
                      <a:pt x="321" y="32"/>
                    </a:lnTo>
                    <a:lnTo>
                      <a:pt x="3" y="92"/>
                    </a:lnTo>
                    <a:lnTo>
                      <a:pt x="0" y="58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3" name="Freeform 62"/>
              <p:cNvSpPr>
                <a:spLocks/>
              </p:cNvSpPr>
              <p:nvPr/>
            </p:nvSpPr>
            <p:spPr bwMode="auto">
              <a:xfrm>
                <a:off x="547" y="845"/>
                <a:ext cx="80" cy="14"/>
              </a:xfrm>
              <a:custGeom>
                <a:avLst/>
                <a:gdLst>
                  <a:gd name="T0" fmla="*/ 79 w 323"/>
                  <a:gd name="T1" fmla="*/ 0 h 72"/>
                  <a:gd name="T2" fmla="*/ 80 w 323"/>
                  <a:gd name="T3" fmla="*/ 7 h 72"/>
                  <a:gd name="T4" fmla="*/ 1 w 323"/>
                  <a:gd name="T5" fmla="*/ 14 h 72"/>
                  <a:gd name="T6" fmla="*/ 0 w 323"/>
                  <a:gd name="T7" fmla="*/ 8 h 72"/>
                  <a:gd name="T8" fmla="*/ 0 w 323"/>
                  <a:gd name="T9" fmla="*/ 8 h 72"/>
                  <a:gd name="T10" fmla="*/ 79 w 323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3"/>
                  <a:gd name="T19" fmla="*/ 0 h 72"/>
                  <a:gd name="T20" fmla="*/ 323 w 323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3" h="72">
                    <a:moveTo>
                      <a:pt x="320" y="0"/>
                    </a:moveTo>
                    <a:lnTo>
                      <a:pt x="323" y="34"/>
                    </a:lnTo>
                    <a:lnTo>
                      <a:pt x="5" y="72"/>
                    </a:lnTo>
                    <a:lnTo>
                      <a:pt x="0" y="40"/>
                    </a:lnTo>
                    <a:lnTo>
                      <a:pt x="1" y="40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4" name="Freeform 63"/>
              <p:cNvSpPr>
                <a:spLocks/>
              </p:cNvSpPr>
              <p:nvPr/>
            </p:nvSpPr>
            <p:spPr bwMode="auto">
              <a:xfrm>
                <a:off x="469" y="853"/>
                <a:ext cx="79" cy="20"/>
              </a:xfrm>
              <a:custGeom>
                <a:avLst/>
                <a:gdLst>
                  <a:gd name="T0" fmla="*/ 78 w 315"/>
                  <a:gd name="T1" fmla="*/ 0 h 101"/>
                  <a:gd name="T2" fmla="*/ 79 w 315"/>
                  <a:gd name="T3" fmla="*/ 6 h 101"/>
                  <a:gd name="T4" fmla="*/ 1 w 315"/>
                  <a:gd name="T5" fmla="*/ 20 h 101"/>
                  <a:gd name="T6" fmla="*/ 0 w 315"/>
                  <a:gd name="T7" fmla="*/ 14 h 101"/>
                  <a:gd name="T8" fmla="*/ 0 w 315"/>
                  <a:gd name="T9" fmla="*/ 14 h 101"/>
                  <a:gd name="T10" fmla="*/ 78 w 315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5"/>
                  <a:gd name="T19" fmla="*/ 0 h 101"/>
                  <a:gd name="T20" fmla="*/ 315 w 315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5" h="101">
                    <a:moveTo>
                      <a:pt x="310" y="0"/>
                    </a:moveTo>
                    <a:lnTo>
                      <a:pt x="315" y="32"/>
                    </a:lnTo>
                    <a:lnTo>
                      <a:pt x="5" y="101"/>
                    </a:lnTo>
                    <a:lnTo>
                      <a:pt x="0" y="69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5" name="Freeform 64"/>
              <p:cNvSpPr>
                <a:spLocks/>
              </p:cNvSpPr>
              <p:nvPr/>
            </p:nvSpPr>
            <p:spPr bwMode="auto">
              <a:xfrm>
                <a:off x="399" y="867"/>
                <a:ext cx="72" cy="20"/>
              </a:xfrm>
              <a:custGeom>
                <a:avLst/>
                <a:gdLst>
                  <a:gd name="T0" fmla="*/ 71 w 286"/>
                  <a:gd name="T1" fmla="*/ 0 h 100"/>
                  <a:gd name="T2" fmla="*/ 72 w 286"/>
                  <a:gd name="T3" fmla="*/ 6 h 100"/>
                  <a:gd name="T4" fmla="*/ 2 w 286"/>
                  <a:gd name="T5" fmla="*/ 20 h 100"/>
                  <a:gd name="T6" fmla="*/ 0 w 286"/>
                  <a:gd name="T7" fmla="*/ 14 h 100"/>
                  <a:gd name="T8" fmla="*/ 1 w 286"/>
                  <a:gd name="T9" fmla="*/ 14 h 100"/>
                  <a:gd name="T10" fmla="*/ 71 w 286"/>
                  <a:gd name="T11" fmla="*/ 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6"/>
                  <a:gd name="T19" fmla="*/ 0 h 100"/>
                  <a:gd name="T20" fmla="*/ 286 w 286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6" h="100">
                    <a:moveTo>
                      <a:pt x="281" y="0"/>
                    </a:moveTo>
                    <a:lnTo>
                      <a:pt x="286" y="32"/>
                    </a:lnTo>
                    <a:lnTo>
                      <a:pt x="8" y="100"/>
                    </a:lnTo>
                    <a:lnTo>
                      <a:pt x="0" y="69"/>
                    </a:lnTo>
                    <a:lnTo>
                      <a:pt x="2" y="68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6" name="Freeform 65"/>
              <p:cNvSpPr>
                <a:spLocks/>
              </p:cNvSpPr>
              <p:nvPr/>
            </p:nvSpPr>
            <p:spPr bwMode="auto">
              <a:xfrm>
                <a:off x="359" y="881"/>
                <a:ext cx="42" cy="20"/>
              </a:xfrm>
              <a:custGeom>
                <a:avLst/>
                <a:gdLst>
                  <a:gd name="T0" fmla="*/ 40 w 169"/>
                  <a:gd name="T1" fmla="*/ 0 h 100"/>
                  <a:gd name="T2" fmla="*/ 42 w 169"/>
                  <a:gd name="T3" fmla="*/ 6 h 100"/>
                  <a:gd name="T4" fmla="*/ 3 w 169"/>
                  <a:gd name="T5" fmla="*/ 20 h 100"/>
                  <a:gd name="T6" fmla="*/ 0 w 169"/>
                  <a:gd name="T7" fmla="*/ 14 h 100"/>
                  <a:gd name="T8" fmla="*/ 1 w 169"/>
                  <a:gd name="T9" fmla="*/ 14 h 100"/>
                  <a:gd name="T10" fmla="*/ 40 w 169"/>
                  <a:gd name="T11" fmla="*/ 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9"/>
                  <a:gd name="T19" fmla="*/ 0 h 100"/>
                  <a:gd name="T20" fmla="*/ 169 w 169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9" h="100">
                    <a:moveTo>
                      <a:pt x="161" y="0"/>
                    </a:moveTo>
                    <a:lnTo>
                      <a:pt x="169" y="31"/>
                    </a:lnTo>
                    <a:lnTo>
                      <a:pt x="12" y="100"/>
                    </a:lnTo>
                    <a:lnTo>
                      <a:pt x="0" y="70"/>
                    </a:lnTo>
                    <a:lnTo>
                      <a:pt x="3" y="69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7" name="Freeform 66"/>
              <p:cNvSpPr>
                <a:spLocks/>
              </p:cNvSpPr>
              <p:nvPr/>
            </p:nvSpPr>
            <p:spPr bwMode="auto">
              <a:xfrm>
                <a:off x="341" y="895"/>
                <a:ext cx="21" cy="15"/>
              </a:xfrm>
              <a:custGeom>
                <a:avLst/>
                <a:gdLst>
                  <a:gd name="T0" fmla="*/ 18 w 83"/>
                  <a:gd name="T1" fmla="*/ 0 h 79"/>
                  <a:gd name="T2" fmla="*/ 21 w 83"/>
                  <a:gd name="T3" fmla="*/ 6 h 79"/>
                  <a:gd name="T4" fmla="*/ 9 w 83"/>
                  <a:gd name="T5" fmla="*/ 12 h 79"/>
                  <a:gd name="T6" fmla="*/ 0 w 83"/>
                  <a:gd name="T7" fmla="*/ 15 h 79"/>
                  <a:gd name="T8" fmla="*/ 0 w 83"/>
                  <a:gd name="T9" fmla="*/ 9 h 79"/>
                  <a:gd name="T10" fmla="*/ 18 w 8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79"/>
                  <a:gd name="T20" fmla="*/ 83 w 8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79">
                    <a:moveTo>
                      <a:pt x="71" y="0"/>
                    </a:moveTo>
                    <a:lnTo>
                      <a:pt x="83" y="30"/>
                    </a:lnTo>
                    <a:lnTo>
                      <a:pt x="37" y="62"/>
                    </a:lnTo>
                    <a:lnTo>
                      <a:pt x="1" y="79"/>
                    </a:lnTo>
                    <a:lnTo>
                      <a:pt x="0" y="4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8" name="Freeform 67"/>
              <p:cNvSpPr>
                <a:spLocks/>
              </p:cNvSpPr>
              <p:nvPr/>
            </p:nvSpPr>
            <p:spPr bwMode="auto">
              <a:xfrm>
                <a:off x="341" y="907"/>
                <a:ext cx="60" cy="27"/>
              </a:xfrm>
              <a:custGeom>
                <a:avLst/>
                <a:gdLst>
                  <a:gd name="T0" fmla="*/ 0 w 240"/>
                  <a:gd name="T1" fmla="*/ 3 h 135"/>
                  <a:gd name="T2" fmla="*/ 9 w 240"/>
                  <a:gd name="T3" fmla="*/ 0 h 135"/>
                  <a:gd name="T4" fmla="*/ 60 w 240"/>
                  <a:gd name="T5" fmla="*/ 21 h 135"/>
                  <a:gd name="T6" fmla="*/ 58 w 240"/>
                  <a:gd name="T7" fmla="*/ 27 h 135"/>
                  <a:gd name="T8" fmla="*/ 58 w 240"/>
                  <a:gd name="T9" fmla="*/ 27 h 135"/>
                  <a:gd name="T10" fmla="*/ 0 w 240"/>
                  <a:gd name="T11" fmla="*/ 3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0"/>
                  <a:gd name="T19" fmla="*/ 0 h 135"/>
                  <a:gd name="T20" fmla="*/ 240 w 240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0" h="135">
                    <a:moveTo>
                      <a:pt x="0" y="17"/>
                    </a:moveTo>
                    <a:lnTo>
                      <a:pt x="36" y="0"/>
                    </a:lnTo>
                    <a:lnTo>
                      <a:pt x="240" y="104"/>
                    </a:lnTo>
                    <a:lnTo>
                      <a:pt x="231" y="13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09" name="Freeform 68"/>
              <p:cNvSpPr>
                <a:spLocks/>
              </p:cNvSpPr>
              <p:nvPr/>
            </p:nvSpPr>
            <p:spPr bwMode="auto">
              <a:xfrm>
                <a:off x="399" y="928"/>
                <a:ext cx="76" cy="31"/>
              </a:xfrm>
              <a:custGeom>
                <a:avLst/>
                <a:gdLst>
                  <a:gd name="T0" fmla="*/ 0 w 304"/>
                  <a:gd name="T1" fmla="*/ 6 h 158"/>
                  <a:gd name="T2" fmla="*/ 2 w 304"/>
                  <a:gd name="T3" fmla="*/ 0 h 158"/>
                  <a:gd name="T4" fmla="*/ 76 w 304"/>
                  <a:gd name="T5" fmla="*/ 25 h 158"/>
                  <a:gd name="T6" fmla="*/ 76 w 304"/>
                  <a:gd name="T7" fmla="*/ 25 h 158"/>
                  <a:gd name="T8" fmla="*/ 74 w 304"/>
                  <a:gd name="T9" fmla="*/ 31 h 158"/>
                  <a:gd name="T10" fmla="*/ 0 w 304"/>
                  <a:gd name="T11" fmla="*/ 6 h 1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4"/>
                  <a:gd name="T19" fmla="*/ 0 h 158"/>
                  <a:gd name="T20" fmla="*/ 304 w 304"/>
                  <a:gd name="T21" fmla="*/ 158 h 1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4" h="158">
                    <a:moveTo>
                      <a:pt x="0" y="31"/>
                    </a:moveTo>
                    <a:lnTo>
                      <a:pt x="9" y="0"/>
                    </a:lnTo>
                    <a:lnTo>
                      <a:pt x="304" y="127"/>
                    </a:lnTo>
                    <a:lnTo>
                      <a:pt x="304" y="129"/>
                    </a:lnTo>
                    <a:lnTo>
                      <a:pt x="294" y="158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0" name="Freeform 69"/>
              <p:cNvSpPr>
                <a:spLocks/>
              </p:cNvSpPr>
              <p:nvPr/>
            </p:nvSpPr>
            <p:spPr bwMode="auto">
              <a:xfrm>
                <a:off x="473" y="954"/>
                <a:ext cx="68" cy="33"/>
              </a:xfrm>
              <a:custGeom>
                <a:avLst/>
                <a:gdLst>
                  <a:gd name="T0" fmla="*/ 0 w 274"/>
                  <a:gd name="T1" fmla="*/ 6 h 167"/>
                  <a:gd name="T2" fmla="*/ 2 w 274"/>
                  <a:gd name="T3" fmla="*/ 0 h 167"/>
                  <a:gd name="T4" fmla="*/ 68 w 274"/>
                  <a:gd name="T5" fmla="*/ 27 h 167"/>
                  <a:gd name="T6" fmla="*/ 68 w 274"/>
                  <a:gd name="T7" fmla="*/ 27 h 167"/>
                  <a:gd name="T8" fmla="*/ 65 w 274"/>
                  <a:gd name="T9" fmla="*/ 33 h 167"/>
                  <a:gd name="T10" fmla="*/ 0 w 274"/>
                  <a:gd name="T11" fmla="*/ 6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4"/>
                  <a:gd name="T19" fmla="*/ 0 h 167"/>
                  <a:gd name="T20" fmla="*/ 274 w 274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4" h="167">
                    <a:moveTo>
                      <a:pt x="0" y="29"/>
                    </a:moveTo>
                    <a:lnTo>
                      <a:pt x="10" y="0"/>
                    </a:lnTo>
                    <a:lnTo>
                      <a:pt x="273" y="137"/>
                    </a:lnTo>
                    <a:lnTo>
                      <a:pt x="274" y="137"/>
                    </a:lnTo>
                    <a:lnTo>
                      <a:pt x="262" y="167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1" name="Freeform 70"/>
              <p:cNvSpPr>
                <a:spLocks/>
              </p:cNvSpPr>
              <p:nvPr/>
            </p:nvSpPr>
            <p:spPr bwMode="auto">
              <a:xfrm>
                <a:off x="538" y="981"/>
                <a:ext cx="67" cy="39"/>
              </a:xfrm>
              <a:custGeom>
                <a:avLst/>
                <a:gdLst>
                  <a:gd name="T0" fmla="*/ 0 w 268"/>
                  <a:gd name="T1" fmla="*/ 6 h 196"/>
                  <a:gd name="T2" fmla="*/ 3 w 268"/>
                  <a:gd name="T3" fmla="*/ 0 h 196"/>
                  <a:gd name="T4" fmla="*/ 67 w 268"/>
                  <a:gd name="T5" fmla="*/ 33 h 196"/>
                  <a:gd name="T6" fmla="*/ 67 w 268"/>
                  <a:gd name="T7" fmla="*/ 33 h 196"/>
                  <a:gd name="T8" fmla="*/ 63 w 268"/>
                  <a:gd name="T9" fmla="*/ 39 h 196"/>
                  <a:gd name="T10" fmla="*/ 0 w 268"/>
                  <a:gd name="T11" fmla="*/ 6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196"/>
                  <a:gd name="T20" fmla="*/ 268 w 268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196">
                    <a:moveTo>
                      <a:pt x="0" y="30"/>
                    </a:moveTo>
                    <a:lnTo>
                      <a:pt x="12" y="0"/>
                    </a:lnTo>
                    <a:lnTo>
                      <a:pt x="267" y="167"/>
                    </a:lnTo>
                    <a:lnTo>
                      <a:pt x="268" y="168"/>
                    </a:lnTo>
                    <a:lnTo>
                      <a:pt x="254" y="196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2" name="Freeform 71"/>
              <p:cNvSpPr>
                <a:spLocks/>
              </p:cNvSpPr>
              <p:nvPr/>
            </p:nvSpPr>
            <p:spPr bwMode="auto">
              <a:xfrm>
                <a:off x="601" y="1015"/>
                <a:ext cx="54" cy="38"/>
              </a:xfrm>
              <a:custGeom>
                <a:avLst/>
                <a:gdLst>
                  <a:gd name="T0" fmla="*/ 0 w 215"/>
                  <a:gd name="T1" fmla="*/ 5 h 194"/>
                  <a:gd name="T2" fmla="*/ 4 w 215"/>
                  <a:gd name="T3" fmla="*/ 0 h 194"/>
                  <a:gd name="T4" fmla="*/ 53 w 215"/>
                  <a:gd name="T5" fmla="*/ 33 h 194"/>
                  <a:gd name="T6" fmla="*/ 54 w 215"/>
                  <a:gd name="T7" fmla="*/ 33 h 194"/>
                  <a:gd name="T8" fmla="*/ 49 w 215"/>
                  <a:gd name="T9" fmla="*/ 38 h 194"/>
                  <a:gd name="T10" fmla="*/ 0 w 215"/>
                  <a:gd name="T11" fmla="*/ 5 h 1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5"/>
                  <a:gd name="T19" fmla="*/ 0 h 194"/>
                  <a:gd name="T20" fmla="*/ 215 w 215"/>
                  <a:gd name="T21" fmla="*/ 194 h 1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5" h="194">
                    <a:moveTo>
                      <a:pt x="0" y="28"/>
                    </a:moveTo>
                    <a:lnTo>
                      <a:pt x="14" y="0"/>
                    </a:lnTo>
                    <a:lnTo>
                      <a:pt x="213" y="168"/>
                    </a:lnTo>
                    <a:lnTo>
                      <a:pt x="215" y="170"/>
                    </a:lnTo>
                    <a:lnTo>
                      <a:pt x="196" y="19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3" name="Freeform 72"/>
              <p:cNvSpPr>
                <a:spLocks/>
              </p:cNvSpPr>
              <p:nvPr/>
            </p:nvSpPr>
            <p:spPr bwMode="auto">
              <a:xfrm>
                <a:off x="651" y="1049"/>
                <a:ext cx="35" cy="39"/>
              </a:xfrm>
              <a:custGeom>
                <a:avLst/>
                <a:gdLst>
                  <a:gd name="T0" fmla="*/ 0 w 142"/>
                  <a:gd name="T1" fmla="*/ 5 h 196"/>
                  <a:gd name="T2" fmla="*/ 5 w 142"/>
                  <a:gd name="T3" fmla="*/ 0 h 196"/>
                  <a:gd name="T4" fmla="*/ 35 w 142"/>
                  <a:gd name="T5" fmla="*/ 35 h 196"/>
                  <a:gd name="T6" fmla="*/ 35 w 142"/>
                  <a:gd name="T7" fmla="*/ 37 h 196"/>
                  <a:gd name="T8" fmla="*/ 29 w 142"/>
                  <a:gd name="T9" fmla="*/ 39 h 196"/>
                  <a:gd name="T10" fmla="*/ 0 w 142"/>
                  <a:gd name="T11" fmla="*/ 5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2"/>
                  <a:gd name="T19" fmla="*/ 0 h 196"/>
                  <a:gd name="T20" fmla="*/ 142 w 142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2" h="196">
                    <a:moveTo>
                      <a:pt x="0" y="24"/>
                    </a:moveTo>
                    <a:lnTo>
                      <a:pt x="19" y="0"/>
                    </a:lnTo>
                    <a:lnTo>
                      <a:pt x="140" y="177"/>
                    </a:lnTo>
                    <a:lnTo>
                      <a:pt x="142" y="185"/>
                    </a:lnTo>
                    <a:lnTo>
                      <a:pt x="117" y="19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4" name="Freeform 73"/>
              <p:cNvSpPr>
                <a:spLocks/>
              </p:cNvSpPr>
              <p:nvPr/>
            </p:nvSpPr>
            <p:spPr bwMode="auto">
              <a:xfrm>
                <a:off x="680" y="1086"/>
                <a:ext cx="16" cy="50"/>
              </a:xfrm>
              <a:custGeom>
                <a:avLst/>
                <a:gdLst>
                  <a:gd name="T0" fmla="*/ 0 w 65"/>
                  <a:gd name="T1" fmla="*/ 2 h 251"/>
                  <a:gd name="T2" fmla="*/ 6 w 65"/>
                  <a:gd name="T3" fmla="*/ 0 h 251"/>
                  <a:gd name="T4" fmla="*/ 16 w 65"/>
                  <a:gd name="T5" fmla="*/ 49 h 251"/>
                  <a:gd name="T6" fmla="*/ 16 w 65"/>
                  <a:gd name="T7" fmla="*/ 49 h 251"/>
                  <a:gd name="T8" fmla="*/ 10 w 65"/>
                  <a:gd name="T9" fmla="*/ 50 h 251"/>
                  <a:gd name="T10" fmla="*/ 0 w 65"/>
                  <a:gd name="T11" fmla="*/ 2 h 2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251"/>
                  <a:gd name="T20" fmla="*/ 65 w 65"/>
                  <a:gd name="T21" fmla="*/ 251 h 2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251">
                    <a:moveTo>
                      <a:pt x="0" y="11"/>
                    </a:moveTo>
                    <a:lnTo>
                      <a:pt x="25" y="0"/>
                    </a:lnTo>
                    <a:lnTo>
                      <a:pt x="65" y="245"/>
                    </a:lnTo>
                    <a:lnTo>
                      <a:pt x="65" y="247"/>
                    </a:lnTo>
                    <a:lnTo>
                      <a:pt x="39" y="25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5" name="Freeform 74"/>
              <p:cNvSpPr>
                <a:spLocks/>
              </p:cNvSpPr>
              <p:nvPr/>
            </p:nvSpPr>
            <p:spPr bwMode="auto">
              <a:xfrm>
                <a:off x="689" y="1135"/>
                <a:ext cx="9" cy="40"/>
              </a:xfrm>
              <a:custGeom>
                <a:avLst/>
                <a:gdLst>
                  <a:gd name="T0" fmla="*/ 0 w 34"/>
                  <a:gd name="T1" fmla="*/ 1 h 198"/>
                  <a:gd name="T2" fmla="*/ 7 w 34"/>
                  <a:gd name="T3" fmla="*/ 0 h 198"/>
                  <a:gd name="T4" fmla="*/ 9 w 34"/>
                  <a:gd name="T5" fmla="*/ 40 h 198"/>
                  <a:gd name="T6" fmla="*/ 9 w 34"/>
                  <a:gd name="T7" fmla="*/ 40 h 198"/>
                  <a:gd name="T8" fmla="*/ 2 w 34"/>
                  <a:gd name="T9" fmla="*/ 40 h 198"/>
                  <a:gd name="T10" fmla="*/ 0 w 34"/>
                  <a:gd name="T11" fmla="*/ 1 h 1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98"/>
                  <a:gd name="T20" fmla="*/ 34 w 34"/>
                  <a:gd name="T21" fmla="*/ 198 h 1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98">
                    <a:moveTo>
                      <a:pt x="0" y="4"/>
                    </a:moveTo>
                    <a:lnTo>
                      <a:pt x="26" y="0"/>
                    </a:lnTo>
                    <a:lnTo>
                      <a:pt x="34" y="197"/>
                    </a:lnTo>
                    <a:lnTo>
                      <a:pt x="34" y="198"/>
                    </a:lnTo>
                    <a:lnTo>
                      <a:pt x="8" y="198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6" name="Freeform 75"/>
              <p:cNvSpPr>
                <a:spLocks/>
              </p:cNvSpPr>
              <p:nvPr/>
            </p:nvSpPr>
            <p:spPr bwMode="auto">
              <a:xfrm>
                <a:off x="691" y="1175"/>
                <a:ext cx="7" cy="35"/>
              </a:xfrm>
              <a:custGeom>
                <a:avLst/>
                <a:gdLst>
                  <a:gd name="T0" fmla="*/ 0 w 26"/>
                  <a:gd name="T1" fmla="*/ 0 h 177"/>
                  <a:gd name="T2" fmla="*/ 7 w 26"/>
                  <a:gd name="T3" fmla="*/ 0 h 177"/>
                  <a:gd name="T4" fmla="*/ 7 w 26"/>
                  <a:gd name="T5" fmla="*/ 35 h 177"/>
                  <a:gd name="T6" fmla="*/ 7 w 26"/>
                  <a:gd name="T7" fmla="*/ 35 h 177"/>
                  <a:gd name="T8" fmla="*/ 0 w 26"/>
                  <a:gd name="T9" fmla="*/ 35 h 177"/>
                  <a:gd name="T10" fmla="*/ 0 w 26"/>
                  <a:gd name="T11" fmla="*/ 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"/>
                  <a:gd name="T19" fmla="*/ 0 h 177"/>
                  <a:gd name="T20" fmla="*/ 26 w 26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" h="177">
                    <a:moveTo>
                      <a:pt x="0" y="0"/>
                    </a:moveTo>
                    <a:lnTo>
                      <a:pt x="26" y="0"/>
                    </a:lnTo>
                    <a:lnTo>
                      <a:pt x="26" y="177"/>
                    </a:lnTo>
                    <a:lnTo>
                      <a:pt x="0" y="1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7" name="Freeform 76"/>
              <p:cNvSpPr>
                <a:spLocks/>
              </p:cNvSpPr>
              <p:nvPr/>
            </p:nvSpPr>
            <p:spPr bwMode="auto">
              <a:xfrm>
                <a:off x="689" y="1210"/>
                <a:ext cx="9" cy="44"/>
              </a:xfrm>
              <a:custGeom>
                <a:avLst/>
                <a:gdLst>
                  <a:gd name="T0" fmla="*/ 2 w 34"/>
                  <a:gd name="T1" fmla="*/ 0 h 221"/>
                  <a:gd name="T2" fmla="*/ 9 w 34"/>
                  <a:gd name="T3" fmla="*/ 0 h 221"/>
                  <a:gd name="T4" fmla="*/ 7 w 34"/>
                  <a:gd name="T5" fmla="*/ 43 h 221"/>
                  <a:gd name="T6" fmla="*/ 7 w 34"/>
                  <a:gd name="T7" fmla="*/ 44 h 221"/>
                  <a:gd name="T8" fmla="*/ 0 w 34"/>
                  <a:gd name="T9" fmla="*/ 43 h 221"/>
                  <a:gd name="T10" fmla="*/ 2 w 34"/>
                  <a:gd name="T11" fmla="*/ 0 h 2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221"/>
                  <a:gd name="T20" fmla="*/ 34 w 34"/>
                  <a:gd name="T21" fmla="*/ 221 h 2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221">
                    <a:moveTo>
                      <a:pt x="8" y="0"/>
                    </a:moveTo>
                    <a:lnTo>
                      <a:pt x="34" y="1"/>
                    </a:lnTo>
                    <a:lnTo>
                      <a:pt x="26" y="218"/>
                    </a:lnTo>
                    <a:lnTo>
                      <a:pt x="26" y="221"/>
                    </a:lnTo>
                    <a:lnTo>
                      <a:pt x="0" y="21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8" name="Freeform 77"/>
              <p:cNvSpPr>
                <a:spLocks/>
              </p:cNvSpPr>
              <p:nvPr/>
            </p:nvSpPr>
            <p:spPr bwMode="auto">
              <a:xfrm>
                <a:off x="684" y="1253"/>
                <a:ext cx="12" cy="34"/>
              </a:xfrm>
              <a:custGeom>
                <a:avLst/>
                <a:gdLst>
                  <a:gd name="T0" fmla="*/ 6 w 49"/>
                  <a:gd name="T1" fmla="*/ 0 h 168"/>
                  <a:gd name="T2" fmla="*/ 12 w 49"/>
                  <a:gd name="T3" fmla="*/ 1 h 168"/>
                  <a:gd name="T4" fmla="*/ 6 w 49"/>
                  <a:gd name="T5" fmla="*/ 33 h 168"/>
                  <a:gd name="T6" fmla="*/ 6 w 49"/>
                  <a:gd name="T7" fmla="*/ 34 h 168"/>
                  <a:gd name="T8" fmla="*/ 0 w 49"/>
                  <a:gd name="T9" fmla="*/ 31 h 168"/>
                  <a:gd name="T10" fmla="*/ 6 w 49"/>
                  <a:gd name="T11" fmla="*/ 0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168"/>
                  <a:gd name="T20" fmla="*/ 49 w 49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168">
                    <a:moveTo>
                      <a:pt x="23" y="0"/>
                    </a:moveTo>
                    <a:lnTo>
                      <a:pt x="49" y="5"/>
                    </a:lnTo>
                    <a:lnTo>
                      <a:pt x="25" y="161"/>
                    </a:lnTo>
                    <a:lnTo>
                      <a:pt x="23" y="168"/>
                    </a:lnTo>
                    <a:lnTo>
                      <a:pt x="0" y="15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9" name="Freeform 78"/>
              <p:cNvSpPr>
                <a:spLocks/>
              </p:cNvSpPr>
              <p:nvPr/>
            </p:nvSpPr>
            <p:spPr bwMode="auto">
              <a:xfrm>
                <a:off x="658" y="1283"/>
                <a:ext cx="31" cy="37"/>
              </a:xfrm>
              <a:custGeom>
                <a:avLst/>
                <a:gdLst>
                  <a:gd name="T0" fmla="*/ 25 w 125"/>
                  <a:gd name="T1" fmla="*/ 0 h 184"/>
                  <a:gd name="T2" fmla="*/ 31 w 125"/>
                  <a:gd name="T3" fmla="*/ 3 h 184"/>
                  <a:gd name="T4" fmla="*/ 5 w 125"/>
                  <a:gd name="T5" fmla="*/ 37 h 184"/>
                  <a:gd name="T6" fmla="*/ 5 w 125"/>
                  <a:gd name="T7" fmla="*/ 37 h 184"/>
                  <a:gd name="T8" fmla="*/ 0 w 125"/>
                  <a:gd name="T9" fmla="*/ 33 h 184"/>
                  <a:gd name="T10" fmla="*/ 25 w 125"/>
                  <a:gd name="T11" fmla="*/ 0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184"/>
                  <a:gd name="T20" fmla="*/ 125 w 125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184">
                    <a:moveTo>
                      <a:pt x="102" y="0"/>
                    </a:moveTo>
                    <a:lnTo>
                      <a:pt x="125" y="16"/>
                    </a:lnTo>
                    <a:lnTo>
                      <a:pt x="21" y="183"/>
                    </a:lnTo>
                    <a:lnTo>
                      <a:pt x="19" y="184"/>
                    </a:lnTo>
                    <a:lnTo>
                      <a:pt x="0" y="162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0" name="Freeform 79"/>
              <p:cNvSpPr>
                <a:spLocks/>
              </p:cNvSpPr>
              <p:nvPr/>
            </p:nvSpPr>
            <p:spPr bwMode="auto">
              <a:xfrm>
                <a:off x="634" y="1316"/>
                <a:ext cx="29" cy="27"/>
              </a:xfrm>
              <a:custGeom>
                <a:avLst/>
                <a:gdLst>
                  <a:gd name="T0" fmla="*/ 24 w 117"/>
                  <a:gd name="T1" fmla="*/ 0 h 138"/>
                  <a:gd name="T2" fmla="*/ 29 w 117"/>
                  <a:gd name="T3" fmla="*/ 4 h 138"/>
                  <a:gd name="T4" fmla="*/ 6 w 117"/>
                  <a:gd name="T5" fmla="*/ 27 h 138"/>
                  <a:gd name="T6" fmla="*/ 0 w 117"/>
                  <a:gd name="T7" fmla="*/ 24 h 138"/>
                  <a:gd name="T8" fmla="*/ 1 w 117"/>
                  <a:gd name="T9" fmla="*/ 23 h 138"/>
                  <a:gd name="T10" fmla="*/ 24 w 117"/>
                  <a:gd name="T11" fmla="*/ 0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7"/>
                  <a:gd name="T19" fmla="*/ 0 h 138"/>
                  <a:gd name="T20" fmla="*/ 117 w 117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7" h="138">
                    <a:moveTo>
                      <a:pt x="98" y="0"/>
                    </a:moveTo>
                    <a:lnTo>
                      <a:pt x="117" y="22"/>
                    </a:lnTo>
                    <a:lnTo>
                      <a:pt x="25" y="138"/>
                    </a:lnTo>
                    <a:lnTo>
                      <a:pt x="0" y="124"/>
                    </a:lnTo>
                    <a:lnTo>
                      <a:pt x="4" y="11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1" name="Freeform 80"/>
              <p:cNvSpPr>
                <a:spLocks/>
              </p:cNvSpPr>
              <p:nvPr/>
            </p:nvSpPr>
            <p:spPr bwMode="auto">
              <a:xfrm>
                <a:off x="626" y="1341"/>
                <a:ext cx="14" cy="27"/>
              </a:xfrm>
              <a:custGeom>
                <a:avLst/>
                <a:gdLst>
                  <a:gd name="T0" fmla="*/ 8 w 57"/>
                  <a:gd name="T1" fmla="*/ 0 h 137"/>
                  <a:gd name="T2" fmla="*/ 14 w 57"/>
                  <a:gd name="T3" fmla="*/ 3 h 137"/>
                  <a:gd name="T4" fmla="*/ 7 w 57"/>
                  <a:gd name="T5" fmla="*/ 26 h 137"/>
                  <a:gd name="T6" fmla="*/ 0 w 57"/>
                  <a:gd name="T7" fmla="*/ 27 h 137"/>
                  <a:gd name="T8" fmla="*/ 0 w 57"/>
                  <a:gd name="T9" fmla="*/ 25 h 137"/>
                  <a:gd name="T10" fmla="*/ 8 w 57"/>
                  <a:gd name="T11" fmla="*/ 0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37"/>
                  <a:gd name="T20" fmla="*/ 57 w 5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37">
                    <a:moveTo>
                      <a:pt x="32" y="0"/>
                    </a:moveTo>
                    <a:lnTo>
                      <a:pt x="57" y="14"/>
                    </a:lnTo>
                    <a:lnTo>
                      <a:pt x="27" y="133"/>
                    </a:lnTo>
                    <a:lnTo>
                      <a:pt x="0" y="137"/>
                    </a:lnTo>
                    <a:lnTo>
                      <a:pt x="0" y="128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2" name="Freeform 81"/>
              <p:cNvSpPr>
                <a:spLocks/>
              </p:cNvSpPr>
              <p:nvPr/>
            </p:nvSpPr>
            <p:spPr bwMode="auto">
              <a:xfrm>
                <a:off x="626" y="1367"/>
                <a:ext cx="14" cy="27"/>
              </a:xfrm>
              <a:custGeom>
                <a:avLst/>
                <a:gdLst>
                  <a:gd name="T0" fmla="*/ 0 w 57"/>
                  <a:gd name="T1" fmla="*/ 1 h 136"/>
                  <a:gd name="T2" fmla="*/ 7 w 57"/>
                  <a:gd name="T3" fmla="*/ 0 h 136"/>
                  <a:gd name="T4" fmla="*/ 14 w 57"/>
                  <a:gd name="T5" fmla="*/ 24 h 136"/>
                  <a:gd name="T6" fmla="*/ 8 w 57"/>
                  <a:gd name="T7" fmla="*/ 27 h 136"/>
                  <a:gd name="T8" fmla="*/ 8 w 57"/>
                  <a:gd name="T9" fmla="*/ 26 h 136"/>
                  <a:gd name="T10" fmla="*/ 0 w 57"/>
                  <a:gd name="T11" fmla="*/ 1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36"/>
                  <a:gd name="T20" fmla="*/ 57 w 57"/>
                  <a:gd name="T21" fmla="*/ 136 h 1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36">
                    <a:moveTo>
                      <a:pt x="0" y="4"/>
                    </a:moveTo>
                    <a:lnTo>
                      <a:pt x="27" y="0"/>
                    </a:lnTo>
                    <a:lnTo>
                      <a:pt x="57" y="121"/>
                    </a:lnTo>
                    <a:lnTo>
                      <a:pt x="33" y="136"/>
                    </a:lnTo>
                    <a:lnTo>
                      <a:pt x="32" y="13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3" name="Freeform 82"/>
              <p:cNvSpPr>
                <a:spLocks/>
              </p:cNvSpPr>
              <p:nvPr/>
            </p:nvSpPr>
            <p:spPr bwMode="auto">
              <a:xfrm>
                <a:off x="634" y="1391"/>
                <a:ext cx="22" cy="31"/>
              </a:xfrm>
              <a:custGeom>
                <a:avLst/>
                <a:gdLst>
                  <a:gd name="T0" fmla="*/ 0 w 88"/>
                  <a:gd name="T1" fmla="*/ 3 h 151"/>
                  <a:gd name="T2" fmla="*/ 6 w 88"/>
                  <a:gd name="T3" fmla="*/ 0 h 151"/>
                  <a:gd name="T4" fmla="*/ 22 w 88"/>
                  <a:gd name="T5" fmla="*/ 28 h 151"/>
                  <a:gd name="T6" fmla="*/ 22 w 88"/>
                  <a:gd name="T7" fmla="*/ 29 h 151"/>
                  <a:gd name="T8" fmla="*/ 16 w 88"/>
                  <a:gd name="T9" fmla="*/ 31 h 151"/>
                  <a:gd name="T10" fmla="*/ 0 w 88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151"/>
                  <a:gd name="T20" fmla="*/ 88 w 88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151">
                    <a:moveTo>
                      <a:pt x="0" y="15"/>
                    </a:moveTo>
                    <a:lnTo>
                      <a:pt x="24" y="0"/>
                    </a:lnTo>
                    <a:lnTo>
                      <a:pt x="87" y="136"/>
                    </a:lnTo>
                    <a:lnTo>
                      <a:pt x="88" y="140"/>
                    </a:lnTo>
                    <a:lnTo>
                      <a:pt x="63" y="151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4" name="Freeform 83"/>
              <p:cNvSpPr>
                <a:spLocks/>
              </p:cNvSpPr>
              <p:nvPr/>
            </p:nvSpPr>
            <p:spPr bwMode="auto">
              <a:xfrm>
                <a:off x="650" y="1419"/>
                <a:ext cx="14" cy="27"/>
              </a:xfrm>
              <a:custGeom>
                <a:avLst/>
                <a:gdLst>
                  <a:gd name="T0" fmla="*/ 0 w 57"/>
                  <a:gd name="T1" fmla="*/ 2 h 134"/>
                  <a:gd name="T2" fmla="*/ 6 w 57"/>
                  <a:gd name="T3" fmla="*/ 0 h 134"/>
                  <a:gd name="T4" fmla="*/ 14 w 57"/>
                  <a:gd name="T5" fmla="*/ 26 h 134"/>
                  <a:gd name="T6" fmla="*/ 14 w 57"/>
                  <a:gd name="T7" fmla="*/ 27 h 134"/>
                  <a:gd name="T8" fmla="*/ 8 w 57"/>
                  <a:gd name="T9" fmla="*/ 27 h 134"/>
                  <a:gd name="T10" fmla="*/ 0 w 57"/>
                  <a:gd name="T11" fmla="*/ 2 h 1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34"/>
                  <a:gd name="T20" fmla="*/ 57 w 57"/>
                  <a:gd name="T21" fmla="*/ 134 h 1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34">
                    <a:moveTo>
                      <a:pt x="0" y="11"/>
                    </a:moveTo>
                    <a:lnTo>
                      <a:pt x="25" y="0"/>
                    </a:lnTo>
                    <a:lnTo>
                      <a:pt x="57" y="127"/>
                    </a:lnTo>
                    <a:lnTo>
                      <a:pt x="57" y="134"/>
                    </a:lnTo>
                    <a:lnTo>
                      <a:pt x="31" y="134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5" name="Freeform 84"/>
              <p:cNvSpPr>
                <a:spLocks/>
              </p:cNvSpPr>
              <p:nvPr/>
            </p:nvSpPr>
            <p:spPr bwMode="auto">
              <a:xfrm>
                <a:off x="656" y="1446"/>
                <a:ext cx="8" cy="31"/>
              </a:xfrm>
              <a:custGeom>
                <a:avLst/>
                <a:gdLst>
                  <a:gd name="T0" fmla="*/ 2 w 34"/>
                  <a:gd name="T1" fmla="*/ 0 h 153"/>
                  <a:gd name="T2" fmla="*/ 8 w 34"/>
                  <a:gd name="T3" fmla="*/ 0 h 153"/>
                  <a:gd name="T4" fmla="*/ 6 w 34"/>
                  <a:gd name="T5" fmla="*/ 30 h 153"/>
                  <a:gd name="T6" fmla="*/ 6 w 34"/>
                  <a:gd name="T7" fmla="*/ 31 h 153"/>
                  <a:gd name="T8" fmla="*/ 0 w 34"/>
                  <a:gd name="T9" fmla="*/ 29 h 153"/>
                  <a:gd name="T10" fmla="*/ 2 w 34"/>
                  <a:gd name="T11" fmla="*/ 0 h 1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53"/>
                  <a:gd name="T20" fmla="*/ 34 w 34"/>
                  <a:gd name="T21" fmla="*/ 153 h 1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53">
                    <a:moveTo>
                      <a:pt x="8" y="0"/>
                    </a:moveTo>
                    <a:lnTo>
                      <a:pt x="34" y="0"/>
                    </a:lnTo>
                    <a:lnTo>
                      <a:pt x="26" y="147"/>
                    </a:lnTo>
                    <a:lnTo>
                      <a:pt x="25" y="153"/>
                    </a:lnTo>
                    <a:lnTo>
                      <a:pt x="0" y="14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6" name="Freeform 85"/>
              <p:cNvSpPr>
                <a:spLocks/>
              </p:cNvSpPr>
              <p:nvPr/>
            </p:nvSpPr>
            <p:spPr bwMode="auto">
              <a:xfrm>
                <a:off x="638" y="1474"/>
                <a:ext cx="24" cy="36"/>
              </a:xfrm>
              <a:custGeom>
                <a:avLst/>
                <a:gdLst>
                  <a:gd name="T0" fmla="*/ 18 w 95"/>
                  <a:gd name="T1" fmla="*/ 0 h 179"/>
                  <a:gd name="T2" fmla="*/ 24 w 95"/>
                  <a:gd name="T3" fmla="*/ 2 h 179"/>
                  <a:gd name="T4" fmla="*/ 6 w 95"/>
                  <a:gd name="T5" fmla="*/ 36 h 179"/>
                  <a:gd name="T6" fmla="*/ 0 w 95"/>
                  <a:gd name="T7" fmla="*/ 33 h 179"/>
                  <a:gd name="T8" fmla="*/ 0 w 95"/>
                  <a:gd name="T9" fmla="*/ 33 h 179"/>
                  <a:gd name="T10" fmla="*/ 18 w 95"/>
                  <a:gd name="T11" fmla="*/ 0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"/>
                  <a:gd name="T19" fmla="*/ 0 h 179"/>
                  <a:gd name="T20" fmla="*/ 95 w 95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" h="179">
                    <a:moveTo>
                      <a:pt x="70" y="0"/>
                    </a:moveTo>
                    <a:lnTo>
                      <a:pt x="95" y="12"/>
                    </a:lnTo>
                    <a:lnTo>
                      <a:pt x="24" y="179"/>
                    </a:lnTo>
                    <a:lnTo>
                      <a:pt x="0" y="164"/>
                    </a:lnTo>
                    <a:lnTo>
                      <a:pt x="0" y="163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7" name="Freeform 86"/>
              <p:cNvSpPr>
                <a:spLocks/>
              </p:cNvSpPr>
              <p:nvPr/>
            </p:nvSpPr>
            <p:spPr bwMode="auto">
              <a:xfrm>
                <a:off x="624" y="1507"/>
                <a:ext cx="20" cy="32"/>
              </a:xfrm>
              <a:custGeom>
                <a:avLst/>
                <a:gdLst>
                  <a:gd name="T0" fmla="*/ 14 w 80"/>
                  <a:gd name="T1" fmla="*/ 0 h 161"/>
                  <a:gd name="T2" fmla="*/ 20 w 80"/>
                  <a:gd name="T3" fmla="*/ 3 h 161"/>
                  <a:gd name="T4" fmla="*/ 6 w 80"/>
                  <a:gd name="T5" fmla="*/ 32 h 161"/>
                  <a:gd name="T6" fmla="*/ 0 w 80"/>
                  <a:gd name="T7" fmla="*/ 29 h 161"/>
                  <a:gd name="T8" fmla="*/ 0 w 80"/>
                  <a:gd name="T9" fmla="*/ 29 h 161"/>
                  <a:gd name="T10" fmla="*/ 14 w 80"/>
                  <a:gd name="T11" fmla="*/ 0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61"/>
                  <a:gd name="T20" fmla="*/ 80 w 80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61">
                    <a:moveTo>
                      <a:pt x="56" y="0"/>
                    </a:moveTo>
                    <a:lnTo>
                      <a:pt x="80" y="15"/>
                    </a:lnTo>
                    <a:lnTo>
                      <a:pt x="24" y="161"/>
                    </a:lnTo>
                    <a:lnTo>
                      <a:pt x="0" y="14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8" name="Freeform 87"/>
              <p:cNvSpPr>
                <a:spLocks/>
              </p:cNvSpPr>
              <p:nvPr/>
            </p:nvSpPr>
            <p:spPr bwMode="auto">
              <a:xfrm>
                <a:off x="610" y="1537"/>
                <a:ext cx="20" cy="32"/>
              </a:xfrm>
              <a:custGeom>
                <a:avLst/>
                <a:gdLst>
                  <a:gd name="T0" fmla="*/ 14 w 80"/>
                  <a:gd name="T1" fmla="*/ 0 h 160"/>
                  <a:gd name="T2" fmla="*/ 20 w 80"/>
                  <a:gd name="T3" fmla="*/ 3 h 160"/>
                  <a:gd name="T4" fmla="*/ 6 w 80"/>
                  <a:gd name="T5" fmla="*/ 32 h 160"/>
                  <a:gd name="T6" fmla="*/ 0 w 80"/>
                  <a:gd name="T7" fmla="*/ 30 h 160"/>
                  <a:gd name="T8" fmla="*/ 0 w 80"/>
                  <a:gd name="T9" fmla="*/ 29 h 160"/>
                  <a:gd name="T10" fmla="*/ 14 w 80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60"/>
                  <a:gd name="T20" fmla="*/ 80 w 80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60">
                    <a:moveTo>
                      <a:pt x="56" y="0"/>
                    </a:moveTo>
                    <a:lnTo>
                      <a:pt x="80" y="13"/>
                    </a:lnTo>
                    <a:lnTo>
                      <a:pt x="25" y="160"/>
                    </a:lnTo>
                    <a:lnTo>
                      <a:pt x="0" y="150"/>
                    </a:lnTo>
                    <a:lnTo>
                      <a:pt x="1" y="14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29" name="Freeform 88"/>
              <p:cNvSpPr>
                <a:spLocks/>
              </p:cNvSpPr>
              <p:nvPr/>
            </p:nvSpPr>
            <p:spPr bwMode="auto">
              <a:xfrm>
                <a:off x="604" y="1567"/>
                <a:ext cx="12" cy="23"/>
              </a:xfrm>
              <a:custGeom>
                <a:avLst/>
                <a:gdLst>
                  <a:gd name="T0" fmla="*/ 6 w 49"/>
                  <a:gd name="T1" fmla="*/ 0 h 116"/>
                  <a:gd name="T2" fmla="*/ 12 w 49"/>
                  <a:gd name="T3" fmla="*/ 2 h 116"/>
                  <a:gd name="T4" fmla="*/ 6 w 49"/>
                  <a:gd name="T5" fmla="*/ 23 h 116"/>
                  <a:gd name="T6" fmla="*/ 0 w 49"/>
                  <a:gd name="T7" fmla="*/ 23 h 116"/>
                  <a:gd name="T8" fmla="*/ 3 w 49"/>
                  <a:gd name="T9" fmla="*/ 22 h 116"/>
                  <a:gd name="T10" fmla="*/ 0 w 49"/>
                  <a:gd name="T11" fmla="*/ 21 h 116"/>
                  <a:gd name="T12" fmla="*/ 6 w 49"/>
                  <a:gd name="T13" fmla="*/ 0 h 1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116"/>
                  <a:gd name="T23" fmla="*/ 49 w 49"/>
                  <a:gd name="T24" fmla="*/ 116 h 1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116">
                    <a:moveTo>
                      <a:pt x="24" y="0"/>
                    </a:moveTo>
                    <a:lnTo>
                      <a:pt x="49" y="10"/>
                    </a:lnTo>
                    <a:lnTo>
                      <a:pt x="26" y="116"/>
                    </a:lnTo>
                    <a:lnTo>
                      <a:pt x="0" y="114"/>
                    </a:lnTo>
                    <a:lnTo>
                      <a:pt x="13" y="112"/>
                    </a:lnTo>
                    <a:lnTo>
                      <a:pt x="0" y="10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0" name="Freeform 89"/>
              <p:cNvSpPr>
                <a:spLocks/>
              </p:cNvSpPr>
              <p:nvPr/>
            </p:nvSpPr>
            <p:spPr bwMode="auto">
              <a:xfrm>
                <a:off x="600" y="1552"/>
                <a:ext cx="10" cy="38"/>
              </a:xfrm>
              <a:custGeom>
                <a:avLst/>
                <a:gdLst>
                  <a:gd name="T0" fmla="*/ 10 w 42"/>
                  <a:gd name="T1" fmla="*/ 37 h 190"/>
                  <a:gd name="T2" fmla="*/ 7 w 42"/>
                  <a:gd name="T3" fmla="*/ 38 h 190"/>
                  <a:gd name="T4" fmla="*/ 4 w 42"/>
                  <a:gd name="T5" fmla="*/ 38 h 190"/>
                  <a:gd name="T6" fmla="*/ 0 w 42"/>
                  <a:gd name="T7" fmla="*/ 1 h 190"/>
                  <a:gd name="T8" fmla="*/ 0 w 42"/>
                  <a:gd name="T9" fmla="*/ 1 h 190"/>
                  <a:gd name="T10" fmla="*/ 6 w 42"/>
                  <a:gd name="T11" fmla="*/ 0 h 190"/>
                  <a:gd name="T12" fmla="*/ 10 w 42"/>
                  <a:gd name="T13" fmla="*/ 37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90"/>
                  <a:gd name="T23" fmla="*/ 42 w 42"/>
                  <a:gd name="T24" fmla="*/ 190 h 19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90">
                    <a:moveTo>
                      <a:pt x="42" y="187"/>
                    </a:moveTo>
                    <a:lnTo>
                      <a:pt x="29" y="188"/>
                    </a:lnTo>
                    <a:lnTo>
                      <a:pt x="16" y="190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26" y="0"/>
                    </a:lnTo>
                    <a:lnTo>
                      <a:pt x="42" y="1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1" name="Freeform 90"/>
              <p:cNvSpPr>
                <a:spLocks/>
              </p:cNvSpPr>
              <p:nvPr/>
            </p:nvSpPr>
            <p:spPr bwMode="auto">
              <a:xfrm>
                <a:off x="598" y="1506"/>
                <a:ext cx="8" cy="46"/>
              </a:xfrm>
              <a:custGeom>
                <a:avLst/>
                <a:gdLst>
                  <a:gd name="T0" fmla="*/ 8 w 34"/>
                  <a:gd name="T1" fmla="*/ 45 h 230"/>
                  <a:gd name="T2" fmla="*/ 2 w 34"/>
                  <a:gd name="T3" fmla="*/ 46 h 230"/>
                  <a:gd name="T4" fmla="*/ 0 w 34"/>
                  <a:gd name="T5" fmla="*/ 1 h 230"/>
                  <a:gd name="T6" fmla="*/ 6 w 34"/>
                  <a:gd name="T7" fmla="*/ 0 h 230"/>
                  <a:gd name="T8" fmla="*/ 6 w 34"/>
                  <a:gd name="T9" fmla="*/ 0 h 230"/>
                  <a:gd name="T10" fmla="*/ 8 w 34"/>
                  <a:gd name="T11" fmla="*/ 45 h 2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230"/>
                  <a:gd name="T20" fmla="*/ 34 w 34"/>
                  <a:gd name="T21" fmla="*/ 230 h 2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230">
                    <a:moveTo>
                      <a:pt x="34" y="227"/>
                    </a:moveTo>
                    <a:lnTo>
                      <a:pt x="8" y="230"/>
                    </a:lnTo>
                    <a:lnTo>
                      <a:pt x="0" y="4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34" y="2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2" name="Freeform 91"/>
              <p:cNvSpPr>
                <a:spLocks/>
              </p:cNvSpPr>
              <p:nvPr/>
            </p:nvSpPr>
            <p:spPr bwMode="auto">
              <a:xfrm>
                <a:off x="594" y="1470"/>
                <a:ext cx="10" cy="37"/>
              </a:xfrm>
              <a:custGeom>
                <a:avLst/>
                <a:gdLst>
                  <a:gd name="T0" fmla="*/ 10 w 42"/>
                  <a:gd name="T1" fmla="*/ 36 h 184"/>
                  <a:gd name="T2" fmla="*/ 4 w 42"/>
                  <a:gd name="T3" fmla="*/ 37 h 184"/>
                  <a:gd name="T4" fmla="*/ 0 w 42"/>
                  <a:gd name="T5" fmla="*/ 2 h 184"/>
                  <a:gd name="T6" fmla="*/ 6 w 42"/>
                  <a:gd name="T7" fmla="*/ 0 h 184"/>
                  <a:gd name="T8" fmla="*/ 6 w 42"/>
                  <a:gd name="T9" fmla="*/ 1 h 184"/>
                  <a:gd name="T10" fmla="*/ 10 w 42"/>
                  <a:gd name="T11" fmla="*/ 36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84"/>
                  <a:gd name="T20" fmla="*/ 42 w 42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84">
                    <a:moveTo>
                      <a:pt x="42" y="180"/>
                    </a:moveTo>
                    <a:lnTo>
                      <a:pt x="16" y="184"/>
                    </a:lnTo>
                    <a:lnTo>
                      <a:pt x="0" y="1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42" y="1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3" name="Freeform 92"/>
              <p:cNvSpPr>
                <a:spLocks/>
              </p:cNvSpPr>
              <p:nvPr/>
            </p:nvSpPr>
            <p:spPr bwMode="auto">
              <a:xfrm>
                <a:off x="582" y="1439"/>
                <a:ext cx="18" cy="33"/>
              </a:xfrm>
              <a:custGeom>
                <a:avLst/>
                <a:gdLst>
                  <a:gd name="T0" fmla="*/ 18 w 74"/>
                  <a:gd name="T1" fmla="*/ 31 h 168"/>
                  <a:gd name="T2" fmla="*/ 12 w 74"/>
                  <a:gd name="T3" fmla="*/ 33 h 168"/>
                  <a:gd name="T4" fmla="*/ 0 w 74"/>
                  <a:gd name="T5" fmla="*/ 3 h 168"/>
                  <a:gd name="T6" fmla="*/ 6 w 74"/>
                  <a:gd name="T7" fmla="*/ 0 h 168"/>
                  <a:gd name="T8" fmla="*/ 6 w 74"/>
                  <a:gd name="T9" fmla="*/ 0 h 168"/>
                  <a:gd name="T10" fmla="*/ 18 w 74"/>
                  <a:gd name="T11" fmla="*/ 31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168"/>
                  <a:gd name="T20" fmla="*/ 74 w 74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168">
                    <a:moveTo>
                      <a:pt x="74" y="158"/>
                    </a:moveTo>
                    <a:lnTo>
                      <a:pt x="48" y="168"/>
                    </a:lnTo>
                    <a:lnTo>
                      <a:pt x="0" y="13"/>
                    </a:lnTo>
                    <a:lnTo>
                      <a:pt x="26" y="0"/>
                    </a:lnTo>
                    <a:lnTo>
                      <a:pt x="74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4" name="Freeform 93"/>
              <p:cNvSpPr>
                <a:spLocks/>
              </p:cNvSpPr>
              <p:nvPr/>
            </p:nvSpPr>
            <p:spPr bwMode="auto">
              <a:xfrm>
                <a:off x="566" y="1404"/>
                <a:ext cx="22" cy="37"/>
              </a:xfrm>
              <a:custGeom>
                <a:avLst/>
                <a:gdLst>
                  <a:gd name="T0" fmla="*/ 22 w 90"/>
                  <a:gd name="T1" fmla="*/ 34 h 187"/>
                  <a:gd name="T2" fmla="*/ 16 w 90"/>
                  <a:gd name="T3" fmla="*/ 37 h 187"/>
                  <a:gd name="T4" fmla="*/ 0 w 90"/>
                  <a:gd name="T5" fmla="*/ 2 h 187"/>
                  <a:gd name="T6" fmla="*/ 0 w 90"/>
                  <a:gd name="T7" fmla="*/ 1 h 187"/>
                  <a:gd name="T8" fmla="*/ 6 w 90"/>
                  <a:gd name="T9" fmla="*/ 0 h 187"/>
                  <a:gd name="T10" fmla="*/ 22 w 90"/>
                  <a:gd name="T11" fmla="*/ 34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0"/>
                  <a:gd name="T19" fmla="*/ 0 h 187"/>
                  <a:gd name="T20" fmla="*/ 90 w 90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0" h="187">
                    <a:moveTo>
                      <a:pt x="90" y="174"/>
                    </a:moveTo>
                    <a:lnTo>
                      <a:pt x="64" y="187"/>
                    </a:lnTo>
                    <a:lnTo>
                      <a:pt x="1" y="10"/>
                    </a:lnTo>
                    <a:lnTo>
                      <a:pt x="0" y="5"/>
                    </a:lnTo>
                    <a:lnTo>
                      <a:pt x="26" y="0"/>
                    </a:lnTo>
                    <a:lnTo>
                      <a:pt x="90" y="1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5" name="Freeform 94"/>
              <p:cNvSpPr>
                <a:spLocks/>
              </p:cNvSpPr>
              <p:nvPr/>
            </p:nvSpPr>
            <p:spPr bwMode="auto">
              <a:xfrm>
                <a:off x="562" y="1367"/>
                <a:ext cx="11" cy="38"/>
              </a:xfrm>
              <a:custGeom>
                <a:avLst/>
                <a:gdLst>
                  <a:gd name="T0" fmla="*/ 11 w 42"/>
                  <a:gd name="T1" fmla="*/ 37 h 188"/>
                  <a:gd name="T2" fmla="*/ 4 w 42"/>
                  <a:gd name="T3" fmla="*/ 38 h 188"/>
                  <a:gd name="T4" fmla="*/ 0 w 42"/>
                  <a:gd name="T5" fmla="*/ 0 h 188"/>
                  <a:gd name="T6" fmla="*/ 0 w 42"/>
                  <a:gd name="T7" fmla="*/ 0 h 188"/>
                  <a:gd name="T8" fmla="*/ 7 w 42"/>
                  <a:gd name="T9" fmla="*/ 0 h 188"/>
                  <a:gd name="T10" fmla="*/ 11 w 42"/>
                  <a:gd name="T11" fmla="*/ 37 h 1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88"/>
                  <a:gd name="T20" fmla="*/ 42 w 42"/>
                  <a:gd name="T21" fmla="*/ 188 h 1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88">
                    <a:moveTo>
                      <a:pt x="42" y="183"/>
                    </a:moveTo>
                    <a:lnTo>
                      <a:pt x="16" y="18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42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6" name="Freeform 95"/>
              <p:cNvSpPr>
                <a:spLocks/>
              </p:cNvSpPr>
              <p:nvPr/>
            </p:nvSpPr>
            <p:spPr bwMode="auto">
              <a:xfrm>
                <a:off x="562" y="1329"/>
                <a:ext cx="9" cy="38"/>
              </a:xfrm>
              <a:custGeom>
                <a:avLst/>
                <a:gdLst>
                  <a:gd name="T0" fmla="*/ 7 w 34"/>
                  <a:gd name="T1" fmla="*/ 38 h 189"/>
                  <a:gd name="T2" fmla="*/ 0 w 34"/>
                  <a:gd name="T3" fmla="*/ 38 h 189"/>
                  <a:gd name="T4" fmla="*/ 2 w 34"/>
                  <a:gd name="T5" fmla="*/ 0 h 189"/>
                  <a:gd name="T6" fmla="*/ 2 w 34"/>
                  <a:gd name="T7" fmla="*/ 0 h 189"/>
                  <a:gd name="T8" fmla="*/ 9 w 34"/>
                  <a:gd name="T9" fmla="*/ 1 h 189"/>
                  <a:gd name="T10" fmla="*/ 7 w 34"/>
                  <a:gd name="T11" fmla="*/ 38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89"/>
                  <a:gd name="T20" fmla="*/ 34 w 34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89">
                    <a:moveTo>
                      <a:pt x="26" y="189"/>
                    </a:moveTo>
                    <a:lnTo>
                      <a:pt x="0" y="189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34" y="4"/>
                    </a:lnTo>
                    <a:lnTo>
                      <a:pt x="26" y="1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7" name="Freeform 96"/>
              <p:cNvSpPr>
                <a:spLocks/>
              </p:cNvSpPr>
              <p:nvPr/>
            </p:nvSpPr>
            <p:spPr bwMode="auto">
              <a:xfrm>
                <a:off x="564" y="1289"/>
                <a:ext cx="13" cy="41"/>
              </a:xfrm>
              <a:custGeom>
                <a:avLst/>
                <a:gdLst>
                  <a:gd name="T0" fmla="*/ 7 w 50"/>
                  <a:gd name="T1" fmla="*/ 41 h 204"/>
                  <a:gd name="T2" fmla="*/ 0 w 50"/>
                  <a:gd name="T3" fmla="*/ 40 h 204"/>
                  <a:gd name="T4" fmla="*/ 6 w 50"/>
                  <a:gd name="T5" fmla="*/ 1 h 204"/>
                  <a:gd name="T6" fmla="*/ 7 w 50"/>
                  <a:gd name="T7" fmla="*/ 0 h 204"/>
                  <a:gd name="T8" fmla="*/ 13 w 50"/>
                  <a:gd name="T9" fmla="*/ 2 h 204"/>
                  <a:gd name="T10" fmla="*/ 7 w 50"/>
                  <a:gd name="T11" fmla="*/ 41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204"/>
                  <a:gd name="T20" fmla="*/ 50 w 50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204">
                    <a:moveTo>
                      <a:pt x="26" y="204"/>
                    </a:moveTo>
                    <a:lnTo>
                      <a:pt x="0" y="200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50" y="11"/>
                    </a:lnTo>
                    <a:lnTo>
                      <a:pt x="26" y="2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8" name="Freeform 97"/>
              <p:cNvSpPr>
                <a:spLocks/>
              </p:cNvSpPr>
              <p:nvPr/>
            </p:nvSpPr>
            <p:spPr bwMode="auto">
              <a:xfrm>
                <a:off x="570" y="1253"/>
                <a:ext cx="22" cy="39"/>
              </a:xfrm>
              <a:custGeom>
                <a:avLst/>
                <a:gdLst>
                  <a:gd name="T0" fmla="*/ 6 w 88"/>
                  <a:gd name="T1" fmla="*/ 39 h 192"/>
                  <a:gd name="T2" fmla="*/ 0 w 88"/>
                  <a:gd name="T3" fmla="*/ 37 h 192"/>
                  <a:gd name="T4" fmla="*/ 16 w 88"/>
                  <a:gd name="T5" fmla="*/ 1 h 192"/>
                  <a:gd name="T6" fmla="*/ 17 w 88"/>
                  <a:gd name="T7" fmla="*/ 0 h 192"/>
                  <a:gd name="T8" fmla="*/ 22 w 88"/>
                  <a:gd name="T9" fmla="*/ 4 h 192"/>
                  <a:gd name="T10" fmla="*/ 6 w 88"/>
                  <a:gd name="T11" fmla="*/ 39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192"/>
                  <a:gd name="T20" fmla="*/ 88 w 88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192">
                    <a:moveTo>
                      <a:pt x="25" y="192"/>
                    </a:moveTo>
                    <a:lnTo>
                      <a:pt x="0" y="181"/>
                    </a:lnTo>
                    <a:lnTo>
                      <a:pt x="64" y="4"/>
                    </a:lnTo>
                    <a:lnTo>
                      <a:pt x="66" y="0"/>
                    </a:lnTo>
                    <a:lnTo>
                      <a:pt x="88" y="18"/>
                    </a:lnTo>
                    <a:lnTo>
                      <a:pt x="25" y="1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39" name="Freeform 98"/>
              <p:cNvSpPr>
                <a:spLocks/>
              </p:cNvSpPr>
              <p:nvPr/>
            </p:nvSpPr>
            <p:spPr bwMode="auto">
              <a:xfrm>
                <a:off x="587" y="1225"/>
                <a:ext cx="26" cy="32"/>
              </a:xfrm>
              <a:custGeom>
                <a:avLst/>
                <a:gdLst>
                  <a:gd name="T0" fmla="*/ 5 w 107"/>
                  <a:gd name="T1" fmla="*/ 32 h 158"/>
                  <a:gd name="T2" fmla="*/ 0 w 107"/>
                  <a:gd name="T3" fmla="*/ 28 h 158"/>
                  <a:gd name="T4" fmla="*/ 21 w 107"/>
                  <a:gd name="T5" fmla="*/ 0 h 158"/>
                  <a:gd name="T6" fmla="*/ 22 w 107"/>
                  <a:gd name="T7" fmla="*/ 0 h 158"/>
                  <a:gd name="T8" fmla="*/ 26 w 107"/>
                  <a:gd name="T9" fmla="*/ 5 h 158"/>
                  <a:gd name="T10" fmla="*/ 5 w 107"/>
                  <a:gd name="T11" fmla="*/ 32 h 1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58"/>
                  <a:gd name="T20" fmla="*/ 107 w 107"/>
                  <a:gd name="T21" fmla="*/ 158 h 1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58">
                    <a:moveTo>
                      <a:pt x="22" y="158"/>
                    </a:moveTo>
                    <a:lnTo>
                      <a:pt x="0" y="140"/>
                    </a:lnTo>
                    <a:lnTo>
                      <a:pt x="87" y="2"/>
                    </a:lnTo>
                    <a:lnTo>
                      <a:pt x="89" y="0"/>
                    </a:lnTo>
                    <a:lnTo>
                      <a:pt x="107" y="23"/>
                    </a:lnTo>
                    <a:lnTo>
                      <a:pt x="22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0" name="Freeform 99"/>
              <p:cNvSpPr>
                <a:spLocks/>
              </p:cNvSpPr>
              <p:nvPr/>
            </p:nvSpPr>
            <p:spPr bwMode="auto">
              <a:xfrm>
                <a:off x="609" y="1207"/>
                <a:ext cx="27" cy="23"/>
              </a:xfrm>
              <a:custGeom>
                <a:avLst/>
                <a:gdLst>
                  <a:gd name="T0" fmla="*/ 4 w 109"/>
                  <a:gd name="T1" fmla="*/ 23 h 115"/>
                  <a:gd name="T2" fmla="*/ 0 w 109"/>
                  <a:gd name="T3" fmla="*/ 18 h 115"/>
                  <a:gd name="T4" fmla="*/ 20 w 109"/>
                  <a:gd name="T5" fmla="*/ 0 h 115"/>
                  <a:gd name="T6" fmla="*/ 27 w 109"/>
                  <a:gd name="T7" fmla="*/ 1 h 115"/>
                  <a:gd name="T8" fmla="*/ 26 w 109"/>
                  <a:gd name="T9" fmla="*/ 4 h 115"/>
                  <a:gd name="T10" fmla="*/ 4 w 109"/>
                  <a:gd name="T11" fmla="*/ 23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"/>
                  <a:gd name="T19" fmla="*/ 0 h 115"/>
                  <a:gd name="T20" fmla="*/ 109 w 109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" h="115">
                    <a:moveTo>
                      <a:pt x="18" y="115"/>
                    </a:moveTo>
                    <a:lnTo>
                      <a:pt x="0" y="92"/>
                    </a:lnTo>
                    <a:lnTo>
                      <a:pt x="82" y="0"/>
                    </a:lnTo>
                    <a:lnTo>
                      <a:pt x="109" y="3"/>
                    </a:lnTo>
                    <a:lnTo>
                      <a:pt x="105" y="18"/>
                    </a:lnTo>
                    <a:lnTo>
                      <a:pt x="18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1" name="Freeform 100"/>
              <p:cNvSpPr>
                <a:spLocks/>
              </p:cNvSpPr>
              <p:nvPr/>
            </p:nvSpPr>
            <p:spPr bwMode="auto">
              <a:xfrm>
                <a:off x="622" y="1168"/>
                <a:ext cx="14" cy="39"/>
              </a:xfrm>
              <a:custGeom>
                <a:avLst/>
                <a:gdLst>
                  <a:gd name="T0" fmla="*/ 14 w 57"/>
                  <a:gd name="T1" fmla="*/ 39 h 195"/>
                  <a:gd name="T2" fmla="*/ 7 w 57"/>
                  <a:gd name="T3" fmla="*/ 38 h 195"/>
                  <a:gd name="T4" fmla="*/ 0 w 57"/>
                  <a:gd name="T5" fmla="*/ 4 h 195"/>
                  <a:gd name="T6" fmla="*/ 5 w 57"/>
                  <a:gd name="T7" fmla="*/ 0 h 195"/>
                  <a:gd name="T8" fmla="*/ 6 w 57"/>
                  <a:gd name="T9" fmla="*/ 2 h 195"/>
                  <a:gd name="T10" fmla="*/ 14 w 57"/>
                  <a:gd name="T11" fmla="*/ 39 h 1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95"/>
                  <a:gd name="T20" fmla="*/ 57 w 57"/>
                  <a:gd name="T21" fmla="*/ 195 h 1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95">
                    <a:moveTo>
                      <a:pt x="57" y="195"/>
                    </a:moveTo>
                    <a:lnTo>
                      <a:pt x="30" y="192"/>
                    </a:lnTo>
                    <a:lnTo>
                      <a:pt x="0" y="19"/>
                    </a:lnTo>
                    <a:lnTo>
                      <a:pt x="22" y="0"/>
                    </a:lnTo>
                    <a:lnTo>
                      <a:pt x="25" y="8"/>
                    </a:lnTo>
                    <a:lnTo>
                      <a:pt x="57" y="19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2" name="Freeform 101"/>
              <p:cNvSpPr>
                <a:spLocks/>
              </p:cNvSpPr>
              <p:nvPr/>
            </p:nvSpPr>
            <p:spPr bwMode="auto">
              <a:xfrm>
                <a:off x="595" y="1140"/>
                <a:ext cx="32" cy="32"/>
              </a:xfrm>
              <a:custGeom>
                <a:avLst/>
                <a:gdLst>
                  <a:gd name="T0" fmla="*/ 32 w 129"/>
                  <a:gd name="T1" fmla="*/ 28 h 160"/>
                  <a:gd name="T2" fmla="*/ 27 w 129"/>
                  <a:gd name="T3" fmla="*/ 32 h 160"/>
                  <a:gd name="T4" fmla="*/ 0 w 129"/>
                  <a:gd name="T5" fmla="*/ 5 h 160"/>
                  <a:gd name="T6" fmla="*/ 3 w 129"/>
                  <a:gd name="T7" fmla="*/ 0 h 160"/>
                  <a:gd name="T8" fmla="*/ 4 w 129"/>
                  <a:gd name="T9" fmla="*/ 1 h 160"/>
                  <a:gd name="T10" fmla="*/ 32 w 129"/>
                  <a:gd name="T11" fmla="*/ 28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60"/>
                  <a:gd name="T20" fmla="*/ 129 w 129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60">
                    <a:moveTo>
                      <a:pt x="129" y="141"/>
                    </a:moveTo>
                    <a:lnTo>
                      <a:pt x="107" y="160"/>
                    </a:lnTo>
                    <a:lnTo>
                      <a:pt x="0" y="27"/>
                    </a:lnTo>
                    <a:lnTo>
                      <a:pt x="14" y="0"/>
                    </a:lnTo>
                    <a:lnTo>
                      <a:pt x="18" y="3"/>
                    </a:lnTo>
                    <a:lnTo>
                      <a:pt x="129" y="1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3" name="Freeform 102"/>
              <p:cNvSpPr>
                <a:spLocks/>
              </p:cNvSpPr>
              <p:nvPr/>
            </p:nvSpPr>
            <p:spPr bwMode="auto">
              <a:xfrm>
                <a:off x="570" y="1126"/>
                <a:ext cx="29" cy="20"/>
              </a:xfrm>
              <a:custGeom>
                <a:avLst/>
                <a:gdLst>
                  <a:gd name="T0" fmla="*/ 29 w 116"/>
                  <a:gd name="T1" fmla="*/ 14 h 96"/>
                  <a:gd name="T2" fmla="*/ 26 w 116"/>
                  <a:gd name="T3" fmla="*/ 20 h 96"/>
                  <a:gd name="T4" fmla="*/ 0 w 116"/>
                  <a:gd name="T5" fmla="*/ 6 h 96"/>
                  <a:gd name="T6" fmla="*/ 3 w 116"/>
                  <a:gd name="T7" fmla="*/ 0 h 96"/>
                  <a:gd name="T8" fmla="*/ 3 w 116"/>
                  <a:gd name="T9" fmla="*/ 0 h 96"/>
                  <a:gd name="T10" fmla="*/ 29 w 116"/>
                  <a:gd name="T11" fmla="*/ 14 h 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6"/>
                  <a:gd name="T19" fmla="*/ 0 h 96"/>
                  <a:gd name="T20" fmla="*/ 116 w 116"/>
                  <a:gd name="T21" fmla="*/ 96 h 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6" h="96">
                    <a:moveTo>
                      <a:pt x="116" y="69"/>
                    </a:moveTo>
                    <a:lnTo>
                      <a:pt x="102" y="9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16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4" name="Freeform 103"/>
              <p:cNvSpPr>
                <a:spLocks/>
              </p:cNvSpPr>
              <p:nvPr/>
            </p:nvSpPr>
            <p:spPr bwMode="auto">
              <a:xfrm>
                <a:off x="532" y="1109"/>
                <a:ext cx="41" cy="23"/>
              </a:xfrm>
              <a:custGeom>
                <a:avLst/>
                <a:gdLst>
                  <a:gd name="T0" fmla="*/ 41 w 162"/>
                  <a:gd name="T1" fmla="*/ 17 h 119"/>
                  <a:gd name="T2" fmla="*/ 38 w 162"/>
                  <a:gd name="T3" fmla="*/ 23 h 119"/>
                  <a:gd name="T4" fmla="*/ 0 w 162"/>
                  <a:gd name="T5" fmla="*/ 6 h 119"/>
                  <a:gd name="T6" fmla="*/ 2 w 162"/>
                  <a:gd name="T7" fmla="*/ 0 h 119"/>
                  <a:gd name="T8" fmla="*/ 3 w 162"/>
                  <a:gd name="T9" fmla="*/ 0 h 119"/>
                  <a:gd name="T10" fmla="*/ 41 w 162"/>
                  <a:gd name="T11" fmla="*/ 17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2"/>
                  <a:gd name="T19" fmla="*/ 0 h 119"/>
                  <a:gd name="T20" fmla="*/ 162 w 162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2" h="119">
                    <a:moveTo>
                      <a:pt x="162" y="89"/>
                    </a:moveTo>
                    <a:lnTo>
                      <a:pt x="150" y="119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62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5" name="Freeform 104"/>
              <p:cNvSpPr>
                <a:spLocks/>
              </p:cNvSpPr>
              <p:nvPr/>
            </p:nvSpPr>
            <p:spPr bwMode="auto">
              <a:xfrm>
                <a:off x="485" y="1093"/>
                <a:ext cx="49" cy="22"/>
              </a:xfrm>
              <a:custGeom>
                <a:avLst/>
                <a:gdLst>
                  <a:gd name="T0" fmla="*/ 49 w 199"/>
                  <a:gd name="T1" fmla="*/ 16 h 109"/>
                  <a:gd name="T2" fmla="*/ 47 w 199"/>
                  <a:gd name="T3" fmla="*/ 22 h 109"/>
                  <a:gd name="T4" fmla="*/ 0 w 199"/>
                  <a:gd name="T5" fmla="*/ 6 h 109"/>
                  <a:gd name="T6" fmla="*/ 0 w 199"/>
                  <a:gd name="T7" fmla="*/ 6 h 109"/>
                  <a:gd name="T8" fmla="*/ 2 w 199"/>
                  <a:gd name="T9" fmla="*/ 0 h 109"/>
                  <a:gd name="T10" fmla="*/ 49 w 199"/>
                  <a:gd name="T11" fmla="*/ 16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9"/>
                  <a:gd name="T19" fmla="*/ 0 h 109"/>
                  <a:gd name="T20" fmla="*/ 199 w 199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9" h="109">
                    <a:moveTo>
                      <a:pt x="199" y="78"/>
                    </a:moveTo>
                    <a:lnTo>
                      <a:pt x="190" y="109"/>
                    </a:lnTo>
                    <a:lnTo>
                      <a:pt x="0" y="31"/>
                    </a:lnTo>
                    <a:lnTo>
                      <a:pt x="8" y="0"/>
                    </a:lnTo>
                    <a:lnTo>
                      <a:pt x="199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6" name="Freeform 105"/>
              <p:cNvSpPr>
                <a:spLocks/>
              </p:cNvSpPr>
              <p:nvPr/>
            </p:nvSpPr>
            <p:spPr bwMode="auto">
              <a:xfrm>
                <a:off x="415" y="1069"/>
                <a:ext cx="72" cy="30"/>
              </a:xfrm>
              <a:custGeom>
                <a:avLst/>
                <a:gdLst>
                  <a:gd name="T0" fmla="*/ 72 w 287"/>
                  <a:gd name="T1" fmla="*/ 24 h 149"/>
                  <a:gd name="T2" fmla="*/ 70 w 287"/>
                  <a:gd name="T3" fmla="*/ 30 h 149"/>
                  <a:gd name="T4" fmla="*/ 0 w 287"/>
                  <a:gd name="T5" fmla="*/ 6 h 149"/>
                  <a:gd name="T6" fmla="*/ 0 w 287"/>
                  <a:gd name="T7" fmla="*/ 6 h 149"/>
                  <a:gd name="T8" fmla="*/ 3 w 287"/>
                  <a:gd name="T9" fmla="*/ 0 h 149"/>
                  <a:gd name="T10" fmla="*/ 72 w 287"/>
                  <a:gd name="T11" fmla="*/ 24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7"/>
                  <a:gd name="T19" fmla="*/ 0 h 149"/>
                  <a:gd name="T20" fmla="*/ 287 w 287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7" h="149">
                    <a:moveTo>
                      <a:pt x="287" y="118"/>
                    </a:moveTo>
                    <a:lnTo>
                      <a:pt x="279" y="149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10" y="0"/>
                    </a:lnTo>
                    <a:lnTo>
                      <a:pt x="287" y="1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7" name="Freeform 106"/>
              <p:cNvSpPr>
                <a:spLocks/>
              </p:cNvSpPr>
              <p:nvPr/>
            </p:nvSpPr>
            <p:spPr bwMode="auto">
              <a:xfrm>
                <a:off x="353" y="1046"/>
                <a:ext cx="64" cy="29"/>
              </a:xfrm>
              <a:custGeom>
                <a:avLst/>
                <a:gdLst>
                  <a:gd name="T0" fmla="*/ 64 w 258"/>
                  <a:gd name="T1" fmla="*/ 23 h 148"/>
                  <a:gd name="T2" fmla="*/ 62 w 258"/>
                  <a:gd name="T3" fmla="*/ 29 h 148"/>
                  <a:gd name="T4" fmla="*/ 0 w 258"/>
                  <a:gd name="T5" fmla="*/ 6 h 148"/>
                  <a:gd name="T6" fmla="*/ 0 w 258"/>
                  <a:gd name="T7" fmla="*/ 6 h 148"/>
                  <a:gd name="T8" fmla="*/ 3 w 258"/>
                  <a:gd name="T9" fmla="*/ 0 h 148"/>
                  <a:gd name="T10" fmla="*/ 64 w 258"/>
                  <a:gd name="T11" fmla="*/ 23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148"/>
                  <a:gd name="T20" fmla="*/ 258 w 258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148">
                    <a:moveTo>
                      <a:pt x="258" y="118"/>
                    </a:moveTo>
                    <a:lnTo>
                      <a:pt x="248" y="148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258" y="1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8" name="Freeform 107"/>
              <p:cNvSpPr>
                <a:spLocks/>
              </p:cNvSpPr>
              <p:nvPr/>
            </p:nvSpPr>
            <p:spPr bwMode="auto">
              <a:xfrm>
                <a:off x="307" y="1023"/>
                <a:ext cx="49" cy="29"/>
              </a:xfrm>
              <a:custGeom>
                <a:avLst/>
                <a:gdLst>
                  <a:gd name="T0" fmla="*/ 49 w 198"/>
                  <a:gd name="T1" fmla="*/ 23 h 146"/>
                  <a:gd name="T2" fmla="*/ 46 w 198"/>
                  <a:gd name="T3" fmla="*/ 29 h 146"/>
                  <a:gd name="T4" fmla="*/ 1 w 198"/>
                  <a:gd name="T5" fmla="*/ 5 h 146"/>
                  <a:gd name="T6" fmla="*/ 0 w 198"/>
                  <a:gd name="T7" fmla="*/ 5 h 146"/>
                  <a:gd name="T8" fmla="*/ 4 w 198"/>
                  <a:gd name="T9" fmla="*/ 0 h 146"/>
                  <a:gd name="T10" fmla="*/ 49 w 198"/>
                  <a:gd name="T11" fmla="*/ 23 h 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8"/>
                  <a:gd name="T19" fmla="*/ 0 h 146"/>
                  <a:gd name="T20" fmla="*/ 198 w 198"/>
                  <a:gd name="T21" fmla="*/ 146 h 1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8" h="146">
                    <a:moveTo>
                      <a:pt x="198" y="116"/>
                    </a:moveTo>
                    <a:lnTo>
                      <a:pt x="186" y="146"/>
                    </a:lnTo>
                    <a:lnTo>
                      <a:pt x="3" y="27"/>
                    </a:lnTo>
                    <a:lnTo>
                      <a:pt x="0" y="26"/>
                    </a:lnTo>
                    <a:lnTo>
                      <a:pt x="16" y="0"/>
                    </a:lnTo>
                    <a:lnTo>
                      <a:pt x="198" y="1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9" name="Freeform 108"/>
              <p:cNvSpPr>
                <a:spLocks/>
              </p:cNvSpPr>
              <p:nvPr/>
            </p:nvSpPr>
            <p:spPr bwMode="auto">
              <a:xfrm>
                <a:off x="264" y="990"/>
                <a:ext cx="47" cy="38"/>
              </a:xfrm>
              <a:custGeom>
                <a:avLst/>
                <a:gdLst>
                  <a:gd name="T0" fmla="*/ 47 w 186"/>
                  <a:gd name="T1" fmla="*/ 33 h 189"/>
                  <a:gd name="T2" fmla="*/ 43 w 186"/>
                  <a:gd name="T3" fmla="*/ 38 h 189"/>
                  <a:gd name="T4" fmla="*/ 1 w 186"/>
                  <a:gd name="T5" fmla="*/ 4 h 189"/>
                  <a:gd name="T6" fmla="*/ 0 w 186"/>
                  <a:gd name="T7" fmla="*/ 3 h 189"/>
                  <a:gd name="T8" fmla="*/ 6 w 186"/>
                  <a:gd name="T9" fmla="*/ 0 h 189"/>
                  <a:gd name="T10" fmla="*/ 47 w 186"/>
                  <a:gd name="T11" fmla="*/ 33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9"/>
                  <a:gd name="T20" fmla="*/ 186 w 186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9">
                    <a:moveTo>
                      <a:pt x="186" y="163"/>
                    </a:moveTo>
                    <a:lnTo>
                      <a:pt x="170" y="189"/>
                    </a:lnTo>
                    <a:lnTo>
                      <a:pt x="4" y="22"/>
                    </a:lnTo>
                    <a:lnTo>
                      <a:pt x="0" y="16"/>
                    </a:lnTo>
                    <a:lnTo>
                      <a:pt x="23" y="0"/>
                    </a:lnTo>
                    <a:lnTo>
                      <a:pt x="186" y="1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0" name="Freeform 109"/>
              <p:cNvSpPr>
                <a:spLocks/>
              </p:cNvSpPr>
              <p:nvPr/>
            </p:nvSpPr>
            <p:spPr bwMode="auto">
              <a:xfrm>
                <a:off x="252" y="964"/>
                <a:ext cx="18" cy="29"/>
              </a:xfrm>
              <a:custGeom>
                <a:avLst/>
                <a:gdLst>
                  <a:gd name="T0" fmla="*/ 18 w 72"/>
                  <a:gd name="T1" fmla="*/ 26 h 148"/>
                  <a:gd name="T2" fmla="*/ 12 w 72"/>
                  <a:gd name="T3" fmla="*/ 29 h 148"/>
                  <a:gd name="T4" fmla="*/ 0 w 72"/>
                  <a:gd name="T5" fmla="*/ 2 h 148"/>
                  <a:gd name="T6" fmla="*/ 0 w 72"/>
                  <a:gd name="T7" fmla="*/ 1 h 148"/>
                  <a:gd name="T8" fmla="*/ 6 w 72"/>
                  <a:gd name="T9" fmla="*/ 0 h 148"/>
                  <a:gd name="T10" fmla="*/ 18 w 72"/>
                  <a:gd name="T11" fmla="*/ 26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148"/>
                  <a:gd name="T20" fmla="*/ 72 w 72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148">
                    <a:moveTo>
                      <a:pt x="72" y="132"/>
                    </a:moveTo>
                    <a:lnTo>
                      <a:pt x="49" y="148"/>
                    </a:lnTo>
                    <a:lnTo>
                      <a:pt x="1" y="10"/>
                    </a:lnTo>
                    <a:lnTo>
                      <a:pt x="0" y="4"/>
                    </a:lnTo>
                    <a:lnTo>
                      <a:pt x="26" y="0"/>
                    </a:lnTo>
                    <a:lnTo>
                      <a:pt x="72" y="1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1" name="Freeform 110"/>
              <p:cNvSpPr>
                <a:spLocks/>
              </p:cNvSpPr>
              <p:nvPr/>
            </p:nvSpPr>
            <p:spPr bwMode="auto">
              <a:xfrm>
                <a:off x="250" y="929"/>
                <a:ext cx="8" cy="35"/>
              </a:xfrm>
              <a:custGeom>
                <a:avLst/>
                <a:gdLst>
                  <a:gd name="T0" fmla="*/ 8 w 34"/>
                  <a:gd name="T1" fmla="*/ 34 h 178"/>
                  <a:gd name="T2" fmla="*/ 2 w 34"/>
                  <a:gd name="T3" fmla="*/ 35 h 178"/>
                  <a:gd name="T4" fmla="*/ 0 w 34"/>
                  <a:gd name="T5" fmla="*/ 0 h 178"/>
                  <a:gd name="T6" fmla="*/ 6 w 34"/>
                  <a:gd name="T7" fmla="*/ 0 h 178"/>
                  <a:gd name="T8" fmla="*/ 6 w 34"/>
                  <a:gd name="T9" fmla="*/ 0 h 178"/>
                  <a:gd name="T10" fmla="*/ 8 w 34"/>
                  <a:gd name="T11" fmla="*/ 34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78"/>
                  <a:gd name="T20" fmla="*/ 34 w 34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78">
                    <a:moveTo>
                      <a:pt x="34" y="174"/>
                    </a:moveTo>
                    <a:lnTo>
                      <a:pt x="8" y="178"/>
                    </a:lnTo>
                    <a:lnTo>
                      <a:pt x="0" y="2"/>
                    </a:lnTo>
                    <a:lnTo>
                      <a:pt x="27" y="0"/>
                    </a:lnTo>
                    <a:lnTo>
                      <a:pt x="34" y="1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2" name="Freeform 111"/>
              <p:cNvSpPr>
                <a:spLocks/>
              </p:cNvSpPr>
              <p:nvPr/>
            </p:nvSpPr>
            <p:spPr bwMode="auto">
              <a:xfrm>
                <a:off x="246" y="889"/>
                <a:ext cx="10" cy="40"/>
              </a:xfrm>
              <a:custGeom>
                <a:avLst/>
                <a:gdLst>
                  <a:gd name="T0" fmla="*/ 10 w 43"/>
                  <a:gd name="T1" fmla="*/ 40 h 199"/>
                  <a:gd name="T2" fmla="*/ 4 w 43"/>
                  <a:gd name="T3" fmla="*/ 40 h 199"/>
                  <a:gd name="T4" fmla="*/ 0 w 43"/>
                  <a:gd name="T5" fmla="*/ 0 h 199"/>
                  <a:gd name="T6" fmla="*/ 0 w 43"/>
                  <a:gd name="T7" fmla="*/ 0 h 199"/>
                  <a:gd name="T8" fmla="*/ 6 w 43"/>
                  <a:gd name="T9" fmla="*/ 0 h 199"/>
                  <a:gd name="T10" fmla="*/ 10 w 43"/>
                  <a:gd name="T11" fmla="*/ 40 h 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"/>
                  <a:gd name="T19" fmla="*/ 0 h 199"/>
                  <a:gd name="T20" fmla="*/ 43 w 43"/>
                  <a:gd name="T21" fmla="*/ 199 h 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" h="199">
                    <a:moveTo>
                      <a:pt x="43" y="197"/>
                    </a:moveTo>
                    <a:lnTo>
                      <a:pt x="16" y="199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7" y="1"/>
                    </a:lnTo>
                    <a:lnTo>
                      <a:pt x="43" y="1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3" name="Freeform 112"/>
              <p:cNvSpPr>
                <a:spLocks/>
              </p:cNvSpPr>
              <p:nvPr/>
            </p:nvSpPr>
            <p:spPr bwMode="auto">
              <a:xfrm>
                <a:off x="246" y="860"/>
                <a:ext cx="8" cy="30"/>
              </a:xfrm>
              <a:custGeom>
                <a:avLst/>
                <a:gdLst>
                  <a:gd name="T0" fmla="*/ 6 w 35"/>
                  <a:gd name="T1" fmla="*/ 30 h 150"/>
                  <a:gd name="T2" fmla="*/ 0 w 35"/>
                  <a:gd name="T3" fmla="*/ 30 h 150"/>
                  <a:gd name="T4" fmla="*/ 2 w 35"/>
                  <a:gd name="T5" fmla="*/ 0 h 150"/>
                  <a:gd name="T6" fmla="*/ 2 w 35"/>
                  <a:gd name="T7" fmla="*/ 0 h 150"/>
                  <a:gd name="T8" fmla="*/ 8 w 35"/>
                  <a:gd name="T9" fmla="*/ 1 h 150"/>
                  <a:gd name="T10" fmla="*/ 6 w 35"/>
                  <a:gd name="T11" fmla="*/ 30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50"/>
                  <a:gd name="T20" fmla="*/ 35 w 35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50">
                    <a:moveTo>
                      <a:pt x="27" y="150"/>
                    </a:moveTo>
                    <a:lnTo>
                      <a:pt x="0" y="149"/>
                    </a:lnTo>
                    <a:lnTo>
                      <a:pt x="8" y="1"/>
                    </a:lnTo>
                    <a:lnTo>
                      <a:pt x="9" y="0"/>
                    </a:lnTo>
                    <a:lnTo>
                      <a:pt x="35" y="5"/>
                    </a:lnTo>
                    <a:lnTo>
                      <a:pt x="27" y="1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4" name="Freeform 113"/>
              <p:cNvSpPr>
                <a:spLocks/>
              </p:cNvSpPr>
              <p:nvPr/>
            </p:nvSpPr>
            <p:spPr bwMode="auto">
              <a:xfrm>
                <a:off x="248" y="817"/>
                <a:ext cx="14" cy="44"/>
              </a:xfrm>
              <a:custGeom>
                <a:avLst/>
                <a:gdLst>
                  <a:gd name="T0" fmla="*/ 6 w 57"/>
                  <a:gd name="T1" fmla="*/ 44 h 218"/>
                  <a:gd name="T2" fmla="*/ 0 w 57"/>
                  <a:gd name="T3" fmla="*/ 43 h 218"/>
                  <a:gd name="T4" fmla="*/ 8 w 57"/>
                  <a:gd name="T5" fmla="*/ 1 h 218"/>
                  <a:gd name="T6" fmla="*/ 8 w 57"/>
                  <a:gd name="T7" fmla="*/ 0 h 218"/>
                  <a:gd name="T8" fmla="*/ 14 w 57"/>
                  <a:gd name="T9" fmla="*/ 3 h 218"/>
                  <a:gd name="T10" fmla="*/ 6 w 57"/>
                  <a:gd name="T11" fmla="*/ 44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218"/>
                  <a:gd name="T20" fmla="*/ 57 w 57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218">
                    <a:moveTo>
                      <a:pt x="26" y="218"/>
                    </a:moveTo>
                    <a:lnTo>
                      <a:pt x="0" y="213"/>
                    </a:lnTo>
                    <a:lnTo>
                      <a:pt x="31" y="6"/>
                    </a:lnTo>
                    <a:lnTo>
                      <a:pt x="34" y="0"/>
                    </a:lnTo>
                    <a:lnTo>
                      <a:pt x="57" y="16"/>
                    </a:lnTo>
                    <a:lnTo>
                      <a:pt x="26" y="2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5" name="Freeform 114"/>
              <p:cNvSpPr>
                <a:spLocks/>
              </p:cNvSpPr>
              <p:nvPr/>
            </p:nvSpPr>
            <p:spPr bwMode="auto">
              <a:xfrm>
                <a:off x="256" y="787"/>
                <a:ext cx="27" cy="33"/>
              </a:xfrm>
              <a:custGeom>
                <a:avLst/>
                <a:gdLst>
                  <a:gd name="T0" fmla="*/ 6 w 107"/>
                  <a:gd name="T1" fmla="*/ 33 h 168"/>
                  <a:gd name="T2" fmla="*/ 0 w 107"/>
                  <a:gd name="T3" fmla="*/ 30 h 168"/>
                  <a:gd name="T4" fmla="*/ 22 w 107"/>
                  <a:gd name="T5" fmla="*/ 1 h 168"/>
                  <a:gd name="T6" fmla="*/ 23 w 107"/>
                  <a:gd name="T7" fmla="*/ 0 h 168"/>
                  <a:gd name="T8" fmla="*/ 27 w 107"/>
                  <a:gd name="T9" fmla="*/ 5 h 168"/>
                  <a:gd name="T10" fmla="*/ 6 w 107"/>
                  <a:gd name="T11" fmla="*/ 33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68"/>
                  <a:gd name="T20" fmla="*/ 107 w 107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68">
                    <a:moveTo>
                      <a:pt x="23" y="168"/>
                    </a:moveTo>
                    <a:lnTo>
                      <a:pt x="0" y="152"/>
                    </a:lnTo>
                    <a:lnTo>
                      <a:pt x="87" y="5"/>
                    </a:lnTo>
                    <a:lnTo>
                      <a:pt x="91" y="0"/>
                    </a:lnTo>
                    <a:lnTo>
                      <a:pt x="107" y="26"/>
                    </a:lnTo>
                    <a:lnTo>
                      <a:pt x="23" y="1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6" name="Freeform 115"/>
              <p:cNvSpPr>
                <a:spLocks/>
              </p:cNvSpPr>
              <p:nvPr/>
            </p:nvSpPr>
            <p:spPr bwMode="auto">
              <a:xfrm>
                <a:off x="279" y="765"/>
                <a:ext cx="39" cy="27"/>
              </a:xfrm>
              <a:custGeom>
                <a:avLst/>
                <a:gdLst>
                  <a:gd name="T0" fmla="*/ 4 w 156"/>
                  <a:gd name="T1" fmla="*/ 27 h 135"/>
                  <a:gd name="T2" fmla="*/ 0 w 156"/>
                  <a:gd name="T3" fmla="*/ 22 h 135"/>
                  <a:gd name="T4" fmla="*/ 36 w 156"/>
                  <a:gd name="T5" fmla="*/ 0 h 135"/>
                  <a:gd name="T6" fmla="*/ 36 w 156"/>
                  <a:gd name="T7" fmla="*/ 0 h 135"/>
                  <a:gd name="T8" fmla="*/ 39 w 156"/>
                  <a:gd name="T9" fmla="*/ 6 h 135"/>
                  <a:gd name="T10" fmla="*/ 4 w 156"/>
                  <a:gd name="T11" fmla="*/ 27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135"/>
                  <a:gd name="T20" fmla="*/ 156 w 156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135">
                    <a:moveTo>
                      <a:pt x="16" y="135"/>
                    </a:moveTo>
                    <a:lnTo>
                      <a:pt x="0" y="109"/>
                    </a:lnTo>
                    <a:lnTo>
                      <a:pt x="142" y="1"/>
                    </a:lnTo>
                    <a:lnTo>
                      <a:pt x="145" y="0"/>
                    </a:lnTo>
                    <a:lnTo>
                      <a:pt x="156" y="30"/>
                    </a:lnTo>
                    <a:lnTo>
                      <a:pt x="16" y="1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7" name="Freeform 116"/>
              <p:cNvSpPr>
                <a:spLocks/>
              </p:cNvSpPr>
              <p:nvPr/>
            </p:nvSpPr>
            <p:spPr bwMode="auto">
              <a:xfrm>
                <a:off x="315" y="749"/>
                <a:ext cx="42" cy="22"/>
              </a:xfrm>
              <a:custGeom>
                <a:avLst/>
                <a:gdLst>
                  <a:gd name="T0" fmla="*/ 3 w 168"/>
                  <a:gd name="T1" fmla="*/ 22 h 109"/>
                  <a:gd name="T2" fmla="*/ 0 w 168"/>
                  <a:gd name="T3" fmla="*/ 16 h 109"/>
                  <a:gd name="T4" fmla="*/ 40 w 168"/>
                  <a:gd name="T5" fmla="*/ 0 h 109"/>
                  <a:gd name="T6" fmla="*/ 40 w 168"/>
                  <a:gd name="T7" fmla="*/ 0 h 109"/>
                  <a:gd name="T8" fmla="*/ 42 w 168"/>
                  <a:gd name="T9" fmla="*/ 6 h 109"/>
                  <a:gd name="T10" fmla="*/ 3 w 168"/>
                  <a:gd name="T11" fmla="*/ 22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8"/>
                  <a:gd name="T19" fmla="*/ 0 h 109"/>
                  <a:gd name="T20" fmla="*/ 168 w 168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8" h="109">
                    <a:moveTo>
                      <a:pt x="11" y="109"/>
                    </a:moveTo>
                    <a:lnTo>
                      <a:pt x="0" y="79"/>
                    </a:lnTo>
                    <a:lnTo>
                      <a:pt x="159" y="0"/>
                    </a:lnTo>
                    <a:lnTo>
                      <a:pt x="160" y="0"/>
                    </a:lnTo>
                    <a:lnTo>
                      <a:pt x="168" y="31"/>
                    </a:lnTo>
                    <a:lnTo>
                      <a:pt x="11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8" name="Freeform 117"/>
              <p:cNvSpPr>
                <a:spLocks/>
              </p:cNvSpPr>
              <p:nvPr/>
            </p:nvSpPr>
            <p:spPr bwMode="auto">
              <a:xfrm>
                <a:off x="355" y="735"/>
                <a:ext cx="52" cy="20"/>
              </a:xfrm>
              <a:custGeom>
                <a:avLst/>
                <a:gdLst>
                  <a:gd name="T0" fmla="*/ 2 w 207"/>
                  <a:gd name="T1" fmla="*/ 20 h 101"/>
                  <a:gd name="T2" fmla="*/ 0 w 207"/>
                  <a:gd name="T3" fmla="*/ 14 h 101"/>
                  <a:gd name="T4" fmla="*/ 50 w 207"/>
                  <a:gd name="T5" fmla="*/ 0 h 101"/>
                  <a:gd name="T6" fmla="*/ 50 w 207"/>
                  <a:gd name="T7" fmla="*/ 0 h 101"/>
                  <a:gd name="T8" fmla="*/ 52 w 207"/>
                  <a:gd name="T9" fmla="*/ 7 h 101"/>
                  <a:gd name="T10" fmla="*/ 2 w 207"/>
                  <a:gd name="T11" fmla="*/ 2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7"/>
                  <a:gd name="T19" fmla="*/ 0 h 101"/>
                  <a:gd name="T20" fmla="*/ 207 w 207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7" h="101">
                    <a:moveTo>
                      <a:pt x="8" y="101"/>
                    </a:moveTo>
                    <a:lnTo>
                      <a:pt x="0" y="70"/>
                    </a:lnTo>
                    <a:lnTo>
                      <a:pt x="200" y="0"/>
                    </a:lnTo>
                    <a:lnTo>
                      <a:pt x="201" y="0"/>
                    </a:lnTo>
                    <a:lnTo>
                      <a:pt x="207" y="33"/>
                    </a:lnTo>
                    <a:lnTo>
                      <a:pt x="8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9" name="Freeform 118"/>
              <p:cNvSpPr>
                <a:spLocks/>
              </p:cNvSpPr>
              <p:nvPr/>
            </p:nvSpPr>
            <p:spPr bwMode="auto">
              <a:xfrm>
                <a:off x="406" y="723"/>
                <a:ext cx="59" cy="19"/>
              </a:xfrm>
              <a:custGeom>
                <a:avLst/>
                <a:gdLst>
                  <a:gd name="T0" fmla="*/ 2 w 235"/>
                  <a:gd name="T1" fmla="*/ 19 h 91"/>
                  <a:gd name="T2" fmla="*/ 0 w 235"/>
                  <a:gd name="T3" fmla="*/ 12 h 91"/>
                  <a:gd name="T4" fmla="*/ 58 w 235"/>
                  <a:gd name="T5" fmla="*/ 0 h 91"/>
                  <a:gd name="T6" fmla="*/ 58 w 235"/>
                  <a:gd name="T7" fmla="*/ 0 h 91"/>
                  <a:gd name="T8" fmla="*/ 59 w 235"/>
                  <a:gd name="T9" fmla="*/ 7 h 91"/>
                  <a:gd name="T10" fmla="*/ 2 w 235"/>
                  <a:gd name="T11" fmla="*/ 19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"/>
                  <a:gd name="T19" fmla="*/ 0 h 91"/>
                  <a:gd name="T20" fmla="*/ 235 w 235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" h="91">
                    <a:moveTo>
                      <a:pt x="6" y="91"/>
                    </a:moveTo>
                    <a:lnTo>
                      <a:pt x="0" y="58"/>
                    </a:lnTo>
                    <a:lnTo>
                      <a:pt x="230" y="0"/>
                    </a:lnTo>
                    <a:lnTo>
                      <a:pt x="231" y="0"/>
                    </a:lnTo>
                    <a:lnTo>
                      <a:pt x="235" y="32"/>
                    </a:lnTo>
                    <a:lnTo>
                      <a:pt x="6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0" name="Freeform 119"/>
              <p:cNvSpPr>
                <a:spLocks/>
              </p:cNvSpPr>
              <p:nvPr/>
            </p:nvSpPr>
            <p:spPr bwMode="auto">
              <a:xfrm>
                <a:off x="464" y="714"/>
                <a:ext cx="66" cy="16"/>
              </a:xfrm>
              <a:custGeom>
                <a:avLst/>
                <a:gdLst>
                  <a:gd name="T0" fmla="*/ 1 w 266"/>
                  <a:gd name="T1" fmla="*/ 16 h 81"/>
                  <a:gd name="T2" fmla="*/ 0 w 266"/>
                  <a:gd name="T3" fmla="*/ 10 h 81"/>
                  <a:gd name="T4" fmla="*/ 65 w 266"/>
                  <a:gd name="T5" fmla="*/ 0 h 81"/>
                  <a:gd name="T6" fmla="*/ 65 w 266"/>
                  <a:gd name="T7" fmla="*/ 0 h 81"/>
                  <a:gd name="T8" fmla="*/ 66 w 266"/>
                  <a:gd name="T9" fmla="*/ 6 h 81"/>
                  <a:gd name="T10" fmla="*/ 1 w 266"/>
                  <a:gd name="T11" fmla="*/ 16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6"/>
                  <a:gd name="T19" fmla="*/ 0 h 81"/>
                  <a:gd name="T20" fmla="*/ 266 w 2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6" h="81">
                    <a:moveTo>
                      <a:pt x="4" y="81"/>
                    </a:moveTo>
                    <a:lnTo>
                      <a:pt x="0" y="49"/>
                    </a:lnTo>
                    <a:lnTo>
                      <a:pt x="262" y="0"/>
                    </a:lnTo>
                    <a:lnTo>
                      <a:pt x="263" y="0"/>
                    </a:lnTo>
                    <a:lnTo>
                      <a:pt x="266" y="32"/>
                    </a:lnTo>
                    <a:lnTo>
                      <a:pt x="4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1" name="Freeform 120"/>
              <p:cNvSpPr>
                <a:spLocks/>
              </p:cNvSpPr>
              <p:nvPr/>
            </p:nvSpPr>
            <p:spPr bwMode="auto">
              <a:xfrm>
                <a:off x="529" y="708"/>
                <a:ext cx="65" cy="12"/>
              </a:xfrm>
              <a:custGeom>
                <a:avLst/>
                <a:gdLst>
                  <a:gd name="T0" fmla="*/ 1 w 258"/>
                  <a:gd name="T1" fmla="*/ 12 h 62"/>
                  <a:gd name="T2" fmla="*/ 0 w 258"/>
                  <a:gd name="T3" fmla="*/ 6 h 62"/>
                  <a:gd name="T4" fmla="*/ 64 w 258"/>
                  <a:gd name="T5" fmla="*/ 0 h 62"/>
                  <a:gd name="T6" fmla="*/ 65 w 258"/>
                  <a:gd name="T7" fmla="*/ 6 h 62"/>
                  <a:gd name="T8" fmla="*/ 65 w 258"/>
                  <a:gd name="T9" fmla="*/ 6 h 62"/>
                  <a:gd name="T10" fmla="*/ 1 w 258"/>
                  <a:gd name="T11" fmla="*/ 12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62"/>
                  <a:gd name="T20" fmla="*/ 258 w 2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62">
                    <a:moveTo>
                      <a:pt x="3" y="62"/>
                    </a:moveTo>
                    <a:lnTo>
                      <a:pt x="0" y="30"/>
                    </a:lnTo>
                    <a:lnTo>
                      <a:pt x="255" y="0"/>
                    </a:lnTo>
                    <a:lnTo>
                      <a:pt x="258" y="32"/>
                    </a:lnTo>
                    <a:lnTo>
                      <a:pt x="3" y="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2" name="Freeform 121"/>
              <p:cNvSpPr>
                <a:spLocks/>
              </p:cNvSpPr>
              <p:nvPr/>
            </p:nvSpPr>
            <p:spPr bwMode="auto">
              <a:xfrm>
                <a:off x="593" y="700"/>
                <a:ext cx="62" cy="14"/>
              </a:xfrm>
              <a:custGeom>
                <a:avLst/>
                <a:gdLst>
                  <a:gd name="T0" fmla="*/ 1 w 249"/>
                  <a:gd name="T1" fmla="*/ 14 h 72"/>
                  <a:gd name="T2" fmla="*/ 0 w 249"/>
                  <a:gd name="T3" fmla="*/ 8 h 72"/>
                  <a:gd name="T4" fmla="*/ 61 w 249"/>
                  <a:gd name="T5" fmla="*/ 0 h 72"/>
                  <a:gd name="T6" fmla="*/ 61 w 249"/>
                  <a:gd name="T7" fmla="*/ 0 h 72"/>
                  <a:gd name="T8" fmla="*/ 62 w 249"/>
                  <a:gd name="T9" fmla="*/ 6 h 72"/>
                  <a:gd name="T10" fmla="*/ 1 w 249"/>
                  <a:gd name="T11" fmla="*/ 14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9"/>
                  <a:gd name="T19" fmla="*/ 0 h 72"/>
                  <a:gd name="T20" fmla="*/ 249 w 249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9" h="72">
                    <a:moveTo>
                      <a:pt x="3" y="72"/>
                    </a:moveTo>
                    <a:lnTo>
                      <a:pt x="0" y="40"/>
                    </a:lnTo>
                    <a:lnTo>
                      <a:pt x="246" y="0"/>
                    </a:lnTo>
                    <a:lnTo>
                      <a:pt x="249" y="32"/>
                    </a:lnTo>
                    <a:lnTo>
                      <a:pt x="3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3" name="Freeform 122"/>
              <p:cNvSpPr>
                <a:spLocks/>
              </p:cNvSpPr>
              <p:nvPr/>
            </p:nvSpPr>
            <p:spPr bwMode="auto">
              <a:xfrm>
                <a:off x="655" y="692"/>
                <a:ext cx="66" cy="14"/>
              </a:xfrm>
              <a:custGeom>
                <a:avLst/>
                <a:gdLst>
                  <a:gd name="T0" fmla="*/ 1 w 266"/>
                  <a:gd name="T1" fmla="*/ 14 h 70"/>
                  <a:gd name="T2" fmla="*/ 0 w 266"/>
                  <a:gd name="T3" fmla="*/ 8 h 70"/>
                  <a:gd name="T4" fmla="*/ 65 w 266"/>
                  <a:gd name="T5" fmla="*/ 0 h 70"/>
                  <a:gd name="T6" fmla="*/ 66 w 266"/>
                  <a:gd name="T7" fmla="*/ 6 h 70"/>
                  <a:gd name="T8" fmla="*/ 66 w 266"/>
                  <a:gd name="T9" fmla="*/ 6 h 70"/>
                  <a:gd name="T10" fmla="*/ 1 w 266"/>
                  <a:gd name="T11" fmla="*/ 14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6"/>
                  <a:gd name="T19" fmla="*/ 0 h 70"/>
                  <a:gd name="T20" fmla="*/ 266 w 266"/>
                  <a:gd name="T21" fmla="*/ 70 h 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6" h="70">
                    <a:moveTo>
                      <a:pt x="3" y="70"/>
                    </a:moveTo>
                    <a:lnTo>
                      <a:pt x="0" y="38"/>
                    </a:lnTo>
                    <a:lnTo>
                      <a:pt x="262" y="0"/>
                    </a:lnTo>
                    <a:lnTo>
                      <a:pt x="266" y="32"/>
                    </a:lnTo>
                    <a:lnTo>
                      <a:pt x="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4" name="Freeform 123"/>
              <p:cNvSpPr>
                <a:spLocks/>
              </p:cNvSpPr>
              <p:nvPr/>
            </p:nvSpPr>
            <p:spPr bwMode="auto">
              <a:xfrm>
                <a:off x="720" y="684"/>
                <a:ext cx="61" cy="14"/>
              </a:xfrm>
              <a:custGeom>
                <a:avLst/>
                <a:gdLst>
                  <a:gd name="T0" fmla="*/ 1 w 244"/>
                  <a:gd name="T1" fmla="*/ 14 h 72"/>
                  <a:gd name="T2" fmla="*/ 0 w 244"/>
                  <a:gd name="T3" fmla="*/ 8 h 72"/>
                  <a:gd name="T4" fmla="*/ 60 w 244"/>
                  <a:gd name="T5" fmla="*/ 0 h 72"/>
                  <a:gd name="T6" fmla="*/ 61 w 244"/>
                  <a:gd name="T7" fmla="*/ 6 h 72"/>
                  <a:gd name="T8" fmla="*/ 61 w 244"/>
                  <a:gd name="T9" fmla="*/ 6 h 72"/>
                  <a:gd name="T10" fmla="*/ 1 w 244"/>
                  <a:gd name="T11" fmla="*/ 14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72"/>
                  <a:gd name="T20" fmla="*/ 244 w 244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72">
                    <a:moveTo>
                      <a:pt x="4" y="72"/>
                    </a:moveTo>
                    <a:lnTo>
                      <a:pt x="0" y="40"/>
                    </a:lnTo>
                    <a:lnTo>
                      <a:pt x="239" y="0"/>
                    </a:lnTo>
                    <a:lnTo>
                      <a:pt x="244" y="32"/>
                    </a:lnTo>
                    <a:lnTo>
                      <a:pt x="243" y="32"/>
                    </a:lnTo>
                    <a:lnTo>
                      <a:pt x="4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5" name="Freeform 124"/>
              <p:cNvSpPr>
                <a:spLocks/>
              </p:cNvSpPr>
              <p:nvPr/>
            </p:nvSpPr>
            <p:spPr bwMode="auto">
              <a:xfrm>
                <a:off x="780" y="672"/>
                <a:ext cx="49" cy="18"/>
              </a:xfrm>
              <a:custGeom>
                <a:avLst/>
                <a:gdLst>
                  <a:gd name="T0" fmla="*/ 1 w 196"/>
                  <a:gd name="T1" fmla="*/ 18 h 91"/>
                  <a:gd name="T2" fmla="*/ 0 w 196"/>
                  <a:gd name="T3" fmla="*/ 12 h 91"/>
                  <a:gd name="T4" fmla="*/ 47 w 196"/>
                  <a:gd name="T5" fmla="*/ 0 h 91"/>
                  <a:gd name="T6" fmla="*/ 48 w 196"/>
                  <a:gd name="T7" fmla="*/ 0 h 91"/>
                  <a:gd name="T8" fmla="*/ 49 w 196"/>
                  <a:gd name="T9" fmla="*/ 6 h 91"/>
                  <a:gd name="T10" fmla="*/ 1 w 196"/>
                  <a:gd name="T11" fmla="*/ 18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6"/>
                  <a:gd name="T19" fmla="*/ 0 h 91"/>
                  <a:gd name="T20" fmla="*/ 196 w 196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6" h="91">
                    <a:moveTo>
                      <a:pt x="5" y="91"/>
                    </a:moveTo>
                    <a:lnTo>
                      <a:pt x="0" y="59"/>
                    </a:lnTo>
                    <a:lnTo>
                      <a:pt x="189" y="0"/>
                    </a:lnTo>
                    <a:lnTo>
                      <a:pt x="190" y="0"/>
                    </a:lnTo>
                    <a:lnTo>
                      <a:pt x="196" y="32"/>
                    </a:lnTo>
                    <a:lnTo>
                      <a:pt x="5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6" name="Freeform 125"/>
              <p:cNvSpPr>
                <a:spLocks/>
              </p:cNvSpPr>
              <p:nvPr/>
            </p:nvSpPr>
            <p:spPr bwMode="auto">
              <a:xfrm>
                <a:off x="827" y="664"/>
                <a:ext cx="43" cy="15"/>
              </a:xfrm>
              <a:custGeom>
                <a:avLst/>
                <a:gdLst>
                  <a:gd name="T0" fmla="*/ 2 w 171"/>
                  <a:gd name="T1" fmla="*/ 15 h 71"/>
                  <a:gd name="T2" fmla="*/ 0 w 171"/>
                  <a:gd name="T3" fmla="*/ 8 h 71"/>
                  <a:gd name="T4" fmla="*/ 39 w 171"/>
                  <a:gd name="T5" fmla="*/ 0 h 71"/>
                  <a:gd name="T6" fmla="*/ 43 w 171"/>
                  <a:gd name="T7" fmla="*/ 6 h 71"/>
                  <a:gd name="T8" fmla="*/ 41 w 171"/>
                  <a:gd name="T9" fmla="*/ 7 h 71"/>
                  <a:gd name="T10" fmla="*/ 2 w 171"/>
                  <a:gd name="T11" fmla="*/ 15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"/>
                  <a:gd name="T19" fmla="*/ 0 h 71"/>
                  <a:gd name="T20" fmla="*/ 171 w 171"/>
                  <a:gd name="T21" fmla="*/ 71 h 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" h="71">
                    <a:moveTo>
                      <a:pt x="6" y="71"/>
                    </a:moveTo>
                    <a:lnTo>
                      <a:pt x="0" y="39"/>
                    </a:lnTo>
                    <a:lnTo>
                      <a:pt x="156" y="0"/>
                    </a:lnTo>
                    <a:lnTo>
                      <a:pt x="171" y="29"/>
                    </a:lnTo>
                    <a:lnTo>
                      <a:pt x="165" y="33"/>
                    </a:lnTo>
                    <a:lnTo>
                      <a:pt x="6" y="7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7" name="Freeform 126"/>
              <p:cNvSpPr>
                <a:spLocks/>
              </p:cNvSpPr>
              <p:nvPr/>
            </p:nvSpPr>
            <p:spPr bwMode="auto">
              <a:xfrm>
                <a:off x="866" y="654"/>
                <a:ext cx="18" cy="16"/>
              </a:xfrm>
              <a:custGeom>
                <a:avLst/>
                <a:gdLst>
                  <a:gd name="T0" fmla="*/ 4 w 72"/>
                  <a:gd name="T1" fmla="*/ 16 h 83"/>
                  <a:gd name="T2" fmla="*/ 0 w 72"/>
                  <a:gd name="T3" fmla="*/ 10 h 83"/>
                  <a:gd name="T4" fmla="*/ 11 w 72"/>
                  <a:gd name="T5" fmla="*/ 2 h 83"/>
                  <a:gd name="T6" fmla="*/ 18 w 72"/>
                  <a:gd name="T7" fmla="*/ 0 h 83"/>
                  <a:gd name="T8" fmla="*/ 18 w 72"/>
                  <a:gd name="T9" fmla="*/ 4 h 83"/>
                  <a:gd name="T10" fmla="*/ 4 w 72"/>
                  <a:gd name="T11" fmla="*/ 16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83"/>
                  <a:gd name="T20" fmla="*/ 72 w 72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83">
                    <a:moveTo>
                      <a:pt x="15" y="83"/>
                    </a:moveTo>
                    <a:lnTo>
                      <a:pt x="0" y="54"/>
                    </a:lnTo>
                    <a:lnTo>
                      <a:pt x="43" y="10"/>
                    </a:lnTo>
                    <a:lnTo>
                      <a:pt x="72" y="0"/>
                    </a:lnTo>
                    <a:lnTo>
                      <a:pt x="70" y="23"/>
                    </a:lnTo>
                    <a:lnTo>
                      <a:pt x="15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8" name="Freeform 127"/>
              <p:cNvSpPr>
                <a:spLocks/>
              </p:cNvSpPr>
              <p:nvPr/>
            </p:nvSpPr>
            <p:spPr bwMode="auto">
              <a:xfrm>
                <a:off x="866" y="637"/>
                <a:ext cx="18" cy="19"/>
              </a:xfrm>
              <a:custGeom>
                <a:avLst/>
                <a:gdLst>
                  <a:gd name="T0" fmla="*/ 18 w 74"/>
                  <a:gd name="T1" fmla="*/ 17 h 92"/>
                  <a:gd name="T2" fmla="*/ 11 w 74"/>
                  <a:gd name="T3" fmla="*/ 19 h 92"/>
                  <a:gd name="T4" fmla="*/ 0 w 74"/>
                  <a:gd name="T5" fmla="*/ 6 h 92"/>
                  <a:gd name="T6" fmla="*/ 4 w 74"/>
                  <a:gd name="T7" fmla="*/ 0 h 92"/>
                  <a:gd name="T8" fmla="*/ 4 w 74"/>
                  <a:gd name="T9" fmla="*/ 1 h 92"/>
                  <a:gd name="T10" fmla="*/ 18 w 74"/>
                  <a:gd name="T11" fmla="*/ 17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92"/>
                  <a:gd name="T20" fmla="*/ 74 w 74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92">
                    <a:moveTo>
                      <a:pt x="74" y="82"/>
                    </a:moveTo>
                    <a:lnTo>
                      <a:pt x="45" y="92"/>
                    </a:lnTo>
                    <a:lnTo>
                      <a:pt x="0" y="27"/>
                    </a:lnTo>
                    <a:lnTo>
                      <a:pt x="15" y="0"/>
                    </a:lnTo>
                    <a:lnTo>
                      <a:pt x="18" y="4"/>
                    </a:lnTo>
                    <a:lnTo>
                      <a:pt x="74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69" name="Freeform 128"/>
              <p:cNvSpPr>
                <a:spLocks/>
              </p:cNvSpPr>
              <p:nvPr/>
            </p:nvSpPr>
            <p:spPr bwMode="auto">
              <a:xfrm>
                <a:off x="825" y="613"/>
                <a:ext cx="44" cy="30"/>
              </a:xfrm>
              <a:custGeom>
                <a:avLst/>
                <a:gdLst>
                  <a:gd name="T0" fmla="*/ 44 w 180"/>
                  <a:gd name="T1" fmla="*/ 24 h 146"/>
                  <a:gd name="T2" fmla="*/ 40 w 180"/>
                  <a:gd name="T3" fmla="*/ 30 h 146"/>
                  <a:gd name="T4" fmla="*/ 0 w 180"/>
                  <a:gd name="T5" fmla="*/ 6 h 146"/>
                  <a:gd name="T6" fmla="*/ 3 w 180"/>
                  <a:gd name="T7" fmla="*/ 0 h 146"/>
                  <a:gd name="T8" fmla="*/ 3 w 180"/>
                  <a:gd name="T9" fmla="*/ 0 h 146"/>
                  <a:gd name="T10" fmla="*/ 44 w 180"/>
                  <a:gd name="T11" fmla="*/ 24 h 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46"/>
                  <a:gd name="T20" fmla="*/ 180 w 180"/>
                  <a:gd name="T21" fmla="*/ 146 h 1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46">
                    <a:moveTo>
                      <a:pt x="180" y="119"/>
                    </a:moveTo>
                    <a:lnTo>
                      <a:pt x="165" y="146"/>
                    </a:lnTo>
                    <a:lnTo>
                      <a:pt x="0" y="30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80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0" name="Freeform 129"/>
              <p:cNvSpPr>
                <a:spLocks/>
              </p:cNvSpPr>
              <p:nvPr/>
            </p:nvSpPr>
            <p:spPr bwMode="auto">
              <a:xfrm>
                <a:off x="777" y="592"/>
                <a:ext cx="50" cy="27"/>
              </a:xfrm>
              <a:custGeom>
                <a:avLst/>
                <a:gdLst>
                  <a:gd name="T0" fmla="*/ 50 w 201"/>
                  <a:gd name="T1" fmla="*/ 21 h 137"/>
                  <a:gd name="T2" fmla="*/ 47 w 201"/>
                  <a:gd name="T3" fmla="*/ 27 h 137"/>
                  <a:gd name="T4" fmla="*/ 0 w 201"/>
                  <a:gd name="T5" fmla="*/ 6 h 137"/>
                  <a:gd name="T6" fmla="*/ 2 w 201"/>
                  <a:gd name="T7" fmla="*/ 0 h 137"/>
                  <a:gd name="T8" fmla="*/ 3 w 201"/>
                  <a:gd name="T9" fmla="*/ 0 h 137"/>
                  <a:gd name="T10" fmla="*/ 50 w 201"/>
                  <a:gd name="T11" fmla="*/ 2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1"/>
                  <a:gd name="T19" fmla="*/ 0 h 137"/>
                  <a:gd name="T20" fmla="*/ 201 w 201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1" h="137">
                    <a:moveTo>
                      <a:pt x="201" y="107"/>
                    </a:moveTo>
                    <a:lnTo>
                      <a:pt x="190" y="137"/>
                    </a:lnTo>
                    <a:lnTo>
                      <a:pt x="0" y="29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201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1" name="Freeform 130"/>
              <p:cNvSpPr>
                <a:spLocks/>
              </p:cNvSpPr>
              <p:nvPr/>
            </p:nvSpPr>
            <p:spPr bwMode="auto">
              <a:xfrm>
                <a:off x="713" y="568"/>
                <a:ext cx="66" cy="30"/>
              </a:xfrm>
              <a:custGeom>
                <a:avLst/>
                <a:gdLst>
                  <a:gd name="T0" fmla="*/ 66 w 264"/>
                  <a:gd name="T1" fmla="*/ 24 h 148"/>
                  <a:gd name="T2" fmla="*/ 63 w 264"/>
                  <a:gd name="T3" fmla="*/ 30 h 148"/>
                  <a:gd name="T4" fmla="*/ 0 w 264"/>
                  <a:gd name="T5" fmla="*/ 6 h 148"/>
                  <a:gd name="T6" fmla="*/ 2 w 264"/>
                  <a:gd name="T7" fmla="*/ 0 h 148"/>
                  <a:gd name="T8" fmla="*/ 2 w 264"/>
                  <a:gd name="T9" fmla="*/ 0 h 148"/>
                  <a:gd name="T10" fmla="*/ 66 w 264"/>
                  <a:gd name="T11" fmla="*/ 24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148"/>
                  <a:gd name="T20" fmla="*/ 264 w 264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148">
                    <a:moveTo>
                      <a:pt x="264" y="119"/>
                    </a:moveTo>
                    <a:lnTo>
                      <a:pt x="254" y="148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264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2" name="Freeform 131"/>
              <p:cNvSpPr>
                <a:spLocks/>
              </p:cNvSpPr>
              <p:nvPr/>
            </p:nvSpPr>
            <p:spPr bwMode="auto">
              <a:xfrm>
                <a:off x="638" y="543"/>
                <a:ext cx="78" cy="31"/>
              </a:xfrm>
              <a:custGeom>
                <a:avLst/>
                <a:gdLst>
                  <a:gd name="T0" fmla="*/ 78 w 311"/>
                  <a:gd name="T1" fmla="*/ 25 h 159"/>
                  <a:gd name="T2" fmla="*/ 76 w 311"/>
                  <a:gd name="T3" fmla="*/ 31 h 159"/>
                  <a:gd name="T4" fmla="*/ 0 w 311"/>
                  <a:gd name="T5" fmla="*/ 6 h 159"/>
                  <a:gd name="T6" fmla="*/ 2 w 311"/>
                  <a:gd name="T7" fmla="*/ 0 h 159"/>
                  <a:gd name="T8" fmla="*/ 2 w 311"/>
                  <a:gd name="T9" fmla="*/ 0 h 159"/>
                  <a:gd name="T10" fmla="*/ 78 w 311"/>
                  <a:gd name="T11" fmla="*/ 25 h 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1"/>
                  <a:gd name="T19" fmla="*/ 0 h 159"/>
                  <a:gd name="T20" fmla="*/ 311 w 311"/>
                  <a:gd name="T21" fmla="*/ 159 h 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1" h="159">
                    <a:moveTo>
                      <a:pt x="311" y="128"/>
                    </a:moveTo>
                    <a:lnTo>
                      <a:pt x="302" y="159"/>
                    </a:lnTo>
                    <a:lnTo>
                      <a:pt x="0" y="3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311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3" name="Freeform 132"/>
              <p:cNvSpPr>
                <a:spLocks/>
              </p:cNvSpPr>
              <p:nvPr/>
            </p:nvSpPr>
            <p:spPr bwMode="auto">
              <a:xfrm>
                <a:off x="541" y="515"/>
                <a:ext cx="99" cy="34"/>
              </a:xfrm>
              <a:custGeom>
                <a:avLst/>
                <a:gdLst>
                  <a:gd name="T0" fmla="*/ 99 w 396"/>
                  <a:gd name="T1" fmla="*/ 28 h 168"/>
                  <a:gd name="T2" fmla="*/ 97 w 396"/>
                  <a:gd name="T3" fmla="*/ 34 h 168"/>
                  <a:gd name="T4" fmla="*/ 0 w 396"/>
                  <a:gd name="T5" fmla="*/ 6 h 168"/>
                  <a:gd name="T6" fmla="*/ 2 w 396"/>
                  <a:gd name="T7" fmla="*/ 0 h 168"/>
                  <a:gd name="T8" fmla="*/ 2 w 396"/>
                  <a:gd name="T9" fmla="*/ 0 h 168"/>
                  <a:gd name="T10" fmla="*/ 99 w 396"/>
                  <a:gd name="T11" fmla="*/ 28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168"/>
                  <a:gd name="T20" fmla="*/ 396 w 396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168">
                    <a:moveTo>
                      <a:pt x="396" y="137"/>
                    </a:moveTo>
                    <a:lnTo>
                      <a:pt x="389" y="168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396" y="1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4" name="Freeform 133"/>
              <p:cNvSpPr>
                <a:spLocks/>
              </p:cNvSpPr>
              <p:nvPr/>
            </p:nvSpPr>
            <p:spPr bwMode="auto">
              <a:xfrm>
                <a:off x="441" y="491"/>
                <a:ext cx="101" cy="30"/>
              </a:xfrm>
              <a:custGeom>
                <a:avLst/>
                <a:gdLst>
                  <a:gd name="T0" fmla="*/ 101 w 404"/>
                  <a:gd name="T1" fmla="*/ 24 h 150"/>
                  <a:gd name="T2" fmla="*/ 100 w 404"/>
                  <a:gd name="T3" fmla="*/ 30 h 150"/>
                  <a:gd name="T4" fmla="*/ 0 w 404"/>
                  <a:gd name="T5" fmla="*/ 6 h 150"/>
                  <a:gd name="T6" fmla="*/ 2 w 404"/>
                  <a:gd name="T7" fmla="*/ 0 h 150"/>
                  <a:gd name="T8" fmla="*/ 2 w 404"/>
                  <a:gd name="T9" fmla="*/ 0 h 150"/>
                  <a:gd name="T10" fmla="*/ 101 w 404"/>
                  <a:gd name="T11" fmla="*/ 24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4"/>
                  <a:gd name="T19" fmla="*/ 0 h 150"/>
                  <a:gd name="T20" fmla="*/ 404 w 404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4" h="150">
                    <a:moveTo>
                      <a:pt x="404" y="119"/>
                    </a:moveTo>
                    <a:lnTo>
                      <a:pt x="398" y="150"/>
                    </a:lnTo>
                    <a:lnTo>
                      <a:pt x="0" y="32"/>
                    </a:lnTo>
                    <a:lnTo>
                      <a:pt x="6" y="0"/>
                    </a:lnTo>
                    <a:lnTo>
                      <a:pt x="404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5" name="Freeform 134"/>
              <p:cNvSpPr>
                <a:spLocks/>
              </p:cNvSpPr>
              <p:nvPr/>
            </p:nvSpPr>
            <p:spPr bwMode="auto">
              <a:xfrm>
                <a:off x="366" y="476"/>
                <a:ext cx="77" cy="22"/>
              </a:xfrm>
              <a:custGeom>
                <a:avLst/>
                <a:gdLst>
                  <a:gd name="T0" fmla="*/ 77 w 308"/>
                  <a:gd name="T1" fmla="*/ 16 h 110"/>
                  <a:gd name="T2" fmla="*/ 76 w 308"/>
                  <a:gd name="T3" fmla="*/ 22 h 110"/>
                  <a:gd name="T4" fmla="*/ 0 w 308"/>
                  <a:gd name="T5" fmla="*/ 6 h 110"/>
                  <a:gd name="T6" fmla="*/ 0 w 308"/>
                  <a:gd name="T7" fmla="*/ 6 h 110"/>
                  <a:gd name="T8" fmla="*/ 1 w 308"/>
                  <a:gd name="T9" fmla="*/ 0 h 110"/>
                  <a:gd name="T10" fmla="*/ 77 w 308"/>
                  <a:gd name="T11" fmla="*/ 16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8"/>
                  <a:gd name="T19" fmla="*/ 0 h 110"/>
                  <a:gd name="T20" fmla="*/ 308 w 308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8" h="110">
                    <a:moveTo>
                      <a:pt x="308" y="78"/>
                    </a:moveTo>
                    <a:lnTo>
                      <a:pt x="302" y="110"/>
                    </a:lnTo>
                    <a:lnTo>
                      <a:pt x="0" y="32"/>
                    </a:lnTo>
                    <a:lnTo>
                      <a:pt x="5" y="0"/>
                    </a:lnTo>
                    <a:lnTo>
                      <a:pt x="308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6" name="Freeform 135"/>
              <p:cNvSpPr>
                <a:spLocks/>
              </p:cNvSpPr>
              <p:nvPr/>
            </p:nvSpPr>
            <p:spPr bwMode="auto">
              <a:xfrm>
                <a:off x="284" y="458"/>
                <a:ext cx="83" cy="24"/>
              </a:xfrm>
              <a:custGeom>
                <a:avLst/>
                <a:gdLst>
                  <a:gd name="T0" fmla="*/ 83 w 332"/>
                  <a:gd name="T1" fmla="*/ 18 h 120"/>
                  <a:gd name="T2" fmla="*/ 82 w 332"/>
                  <a:gd name="T3" fmla="*/ 24 h 120"/>
                  <a:gd name="T4" fmla="*/ 0 w 332"/>
                  <a:gd name="T5" fmla="*/ 6 h 120"/>
                  <a:gd name="T6" fmla="*/ 0 w 332"/>
                  <a:gd name="T7" fmla="*/ 6 h 120"/>
                  <a:gd name="T8" fmla="*/ 1 w 332"/>
                  <a:gd name="T9" fmla="*/ 0 h 120"/>
                  <a:gd name="T10" fmla="*/ 83 w 332"/>
                  <a:gd name="T11" fmla="*/ 18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2"/>
                  <a:gd name="T19" fmla="*/ 0 h 120"/>
                  <a:gd name="T20" fmla="*/ 332 w 332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2" h="120">
                    <a:moveTo>
                      <a:pt x="332" y="88"/>
                    </a:moveTo>
                    <a:lnTo>
                      <a:pt x="327" y="120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332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7" name="Freeform 136"/>
              <p:cNvSpPr>
                <a:spLocks/>
              </p:cNvSpPr>
              <p:nvPr/>
            </p:nvSpPr>
            <p:spPr bwMode="auto">
              <a:xfrm>
                <a:off x="197" y="436"/>
                <a:ext cx="89" cy="28"/>
              </a:xfrm>
              <a:custGeom>
                <a:avLst/>
                <a:gdLst>
                  <a:gd name="T0" fmla="*/ 89 w 356"/>
                  <a:gd name="T1" fmla="*/ 22 h 140"/>
                  <a:gd name="T2" fmla="*/ 88 w 356"/>
                  <a:gd name="T3" fmla="*/ 28 h 140"/>
                  <a:gd name="T4" fmla="*/ 0 w 356"/>
                  <a:gd name="T5" fmla="*/ 6 h 140"/>
                  <a:gd name="T6" fmla="*/ 0 w 356"/>
                  <a:gd name="T7" fmla="*/ 6 h 140"/>
                  <a:gd name="T8" fmla="*/ 2 w 356"/>
                  <a:gd name="T9" fmla="*/ 0 h 140"/>
                  <a:gd name="T10" fmla="*/ 89 w 356"/>
                  <a:gd name="T11" fmla="*/ 22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6"/>
                  <a:gd name="T19" fmla="*/ 0 h 140"/>
                  <a:gd name="T20" fmla="*/ 356 w 356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6" h="140">
                    <a:moveTo>
                      <a:pt x="356" y="109"/>
                    </a:moveTo>
                    <a:lnTo>
                      <a:pt x="350" y="140"/>
                    </a:lnTo>
                    <a:lnTo>
                      <a:pt x="0" y="32"/>
                    </a:lnTo>
                    <a:lnTo>
                      <a:pt x="7" y="0"/>
                    </a:lnTo>
                    <a:lnTo>
                      <a:pt x="356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8" name="Freeform 137"/>
              <p:cNvSpPr>
                <a:spLocks/>
              </p:cNvSpPr>
              <p:nvPr/>
            </p:nvSpPr>
            <p:spPr bwMode="auto">
              <a:xfrm>
                <a:off x="117" y="415"/>
                <a:ext cx="81" cy="28"/>
              </a:xfrm>
              <a:custGeom>
                <a:avLst/>
                <a:gdLst>
                  <a:gd name="T0" fmla="*/ 81 w 327"/>
                  <a:gd name="T1" fmla="*/ 22 h 140"/>
                  <a:gd name="T2" fmla="*/ 79 w 327"/>
                  <a:gd name="T3" fmla="*/ 28 h 140"/>
                  <a:gd name="T4" fmla="*/ 0 w 327"/>
                  <a:gd name="T5" fmla="*/ 6 h 140"/>
                  <a:gd name="T6" fmla="*/ 0 w 327"/>
                  <a:gd name="T7" fmla="*/ 6 h 140"/>
                  <a:gd name="T8" fmla="*/ 2 w 327"/>
                  <a:gd name="T9" fmla="*/ 0 h 140"/>
                  <a:gd name="T10" fmla="*/ 81 w 327"/>
                  <a:gd name="T11" fmla="*/ 22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7"/>
                  <a:gd name="T19" fmla="*/ 0 h 140"/>
                  <a:gd name="T20" fmla="*/ 327 w 32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7" h="140">
                    <a:moveTo>
                      <a:pt x="327" y="108"/>
                    </a:moveTo>
                    <a:lnTo>
                      <a:pt x="320" y="140"/>
                    </a:lnTo>
                    <a:lnTo>
                      <a:pt x="1" y="32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327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79" name="Freeform 138"/>
              <p:cNvSpPr>
                <a:spLocks/>
              </p:cNvSpPr>
              <p:nvPr/>
            </p:nvSpPr>
            <p:spPr bwMode="auto">
              <a:xfrm>
                <a:off x="62" y="396"/>
                <a:ext cx="57" cy="25"/>
              </a:xfrm>
              <a:custGeom>
                <a:avLst/>
                <a:gdLst>
                  <a:gd name="T0" fmla="*/ 57 w 225"/>
                  <a:gd name="T1" fmla="*/ 19 h 127"/>
                  <a:gd name="T2" fmla="*/ 55 w 225"/>
                  <a:gd name="T3" fmla="*/ 25 h 127"/>
                  <a:gd name="T4" fmla="*/ 1 w 225"/>
                  <a:gd name="T5" fmla="*/ 6 h 127"/>
                  <a:gd name="T6" fmla="*/ 0 w 225"/>
                  <a:gd name="T7" fmla="*/ 6 h 127"/>
                  <a:gd name="T8" fmla="*/ 3 w 225"/>
                  <a:gd name="T9" fmla="*/ 0 h 127"/>
                  <a:gd name="T10" fmla="*/ 57 w 225"/>
                  <a:gd name="T11" fmla="*/ 19 h 1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27"/>
                  <a:gd name="T20" fmla="*/ 225 w 225"/>
                  <a:gd name="T21" fmla="*/ 127 h 1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27">
                    <a:moveTo>
                      <a:pt x="225" y="96"/>
                    </a:moveTo>
                    <a:lnTo>
                      <a:pt x="216" y="127"/>
                    </a:lnTo>
                    <a:lnTo>
                      <a:pt x="2" y="29"/>
                    </a:lnTo>
                    <a:lnTo>
                      <a:pt x="0" y="28"/>
                    </a:lnTo>
                    <a:lnTo>
                      <a:pt x="13" y="0"/>
                    </a:lnTo>
                    <a:lnTo>
                      <a:pt x="225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0" name="Freeform 139"/>
              <p:cNvSpPr>
                <a:spLocks/>
              </p:cNvSpPr>
              <p:nvPr/>
            </p:nvSpPr>
            <p:spPr bwMode="auto">
              <a:xfrm>
                <a:off x="24" y="372"/>
                <a:ext cx="42" cy="29"/>
              </a:xfrm>
              <a:custGeom>
                <a:avLst/>
                <a:gdLst>
                  <a:gd name="T0" fmla="*/ 42 w 169"/>
                  <a:gd name="T1" fmla="*/ 23 h 144"/>
                  <a:gd name="T2" fmla="*/ 39 w 169"/>
                  <a:gd name="T3" fmla="*/ 29 h 144"/>
                  <a:gd name="T4" fmla="*/ 1 w 169"/>
                  <a:gd name="T5" fmla="*/ 5 h 144"/>
                  <a:gd name="T6" fmla="*/ 0 w 169"/>
                  <a:gd name="T7" fmla="*/ 4 h 144"/>
                  <a:gd name="T8" fmla="*/ 5 w 169"/>
                  <a:gd name="T9" fmla="*/ 0 h 144"/>
                  <a:gd name="T10" fmla="*/ 42 w 169"/>
                  <a:gd name="T11" fmla="*/ 23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9"/>
                  <a:gd name="T19" fmla="*/ 0 h 144"/>
                  <a:gd name="T20" fmla="*/ 169 w 169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9" h="144">
                    <a:moveTo>
                      <a:pt x="169" y="116"/>
                    </a:moveTo>
                    <a:lnTo>
                      <a:pt x="156" y="144"/>
                    </a:lnTo>
                    <a:lnTo>
                      <a:pt x="4" y="25"/>
                    </a:lnTo>
                    <a:lnTo>
                      <a:pt x="0" y="20"/>
                    </a:lnTo>
                    <a:lnTo>
                      <a:pt x="20" y="0"/>
                    </a:lnTo>
                    <a:lnTo>
                      <a:pt x="169" y="1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1" name="Freeform 140"/>
              <p:cNvSpPr>
                <a:spLocks/>
              </p:cNvSpPr>
              <p:nvPr/>
            </p:nvSpPr>
            <p:spPr bwMode="auto">
              <a:xfrm>
                <a:off x="9" y="352"/>
                <a:ext cx="20" cy="24"/>
              </a:xfrm>
              <a:custGeom>
                <a:avLst/>
                <a:gdLst>
                  <a:gd name="T0" fmla="*/ 20 w 78"/>
                  <a:gd name="T1" fmla="*/ 20 h 122"/>
                  <a:gd name="T2" fmla="*/ 15 w 78"/>
                  <a:gd name="T3" fmla="*/ 24 h 122"/>
                  <a:gd name="T4" fmla="*/ 1 w 78"/>
                  <a:gd name="T5" fmla="*/ 3 h 122"/>
                  <a:gd name="T6" fmla="*/ 0 w 78"/>
                  <a:gd name="T7" fmla="*/ 1 h 122"/>
                  <a:gd name="T8" fmla="*/ 7 w 78"/>
                  <a:gd name="T9" fmla="*/ 0 h 122"/>
                  <a:gd name="T10" fmla="*/ 20 w 78"/>
                  <a:gd name="T11" fmla="*/ 20 h 1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122"/>
                  <a:gd name="T20" fmla="*/ 78 w 78"/>
                  <a:gd name="T21" fmla="*/ 122 h 1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122">
                    <a:moveTo>
                      <a:pt x="78" y="102"/>
                    </a:moveTo>
                    <a:lnTo>
                      <a:pt x="58" y="122"/>
                    </a:lnTo>
                    <a:lnTo>
                      <a:pt x="2" y="15"/>
                    </a:lnTo>
                    <a:lnTo>
                      <a:pt x="0" y="7"/>
                    </a:lnTo>
                    <a:lnTo>
                      <a:pt x="26" y="0"/>
                    </a:lnTo>
                    <a:lnTo>
                      <a:pt x="78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2" name="Freeform 141"/>
              <p:cNvSpPr>
                <a:spLocks/>
              </p:cNvSpPr>
              <p:nvPr/>
            </p:nvSpPr>
            <p:spPr bwMode="auto">
              <a:xfrm>
                <a:off x="5" y="318"/>
                <a:ext cx="11" cy="35"/>
              </a:xfrm>
              <a:custGeom>
                <a:avLst/>
                <a:gdLst>
                  <a:gd name="T0" fmla="*/ 11 w 42"/>
                  <a:gd name="T1" fmla="*/ 34 h 179"/>
                  <a:gd name="T2" fmla="*/ 4 w 42"/>
                  <a:gd name="T3" fmla="*/ 35 h 179"/>
                  <a:gd name="T4" fmla="*/ 0 w 42"/>
                  <a:gd name="T5" fmla="*/ 1 h 179"/>
                  <a:gd name="T6" fmla="*/ 0 w 42"/>
                  <a:gd name="T7" fmla="*/ 0 h 179"/>
                  <a:gd name="T8" fmla="*/ 7 w 42"/>
                  <a:gd name="T9" fmla="*/ 0 h 179"/>
                  <a:gd name="T10" fmla="*/ 11 w 42"/>
                  <a:gd name="T11" fmla="*/ 34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79"/>
                  <a:gd name="T20" fmla="*/ 42 w 42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79">
                    <a:moveTo>
                      <a:pt x="42" y="172"/>
                    </a:moveTo>
                    <a:lnTo>
                      <a:pt x="16" y="179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7" y="0"/>
                    </a:lnTo>
                    <a:lnTo>
                      <a:pt x="42" y="1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3" name="Freeform 142"/>
              <p:cNvSpPr>
                <a:spLocks/>
              </p:cNvSpPr>
              <p:nvPr/>
            </p:nvSpPr>
            <p:spPr bwMode="auto">
              <a:xfrm>
                <a:off x="3" y="286"/>
                <a:ext cx="9" cy="32"/>
              </a:xfrm>
              <a:custGeom>
                <a:avLst/>
                <a:gdLst>
                  <a:gd name="T0" fmla="*/ 9 w 35"/>
                  <a:gd name="T1" fmla="*/ 32 h 160"/>
                  <a:gd name="T2" fmla="*/ 2 w 35"/>
                  <a:gd name="T3" fmla="*/ 32 h 160"/>
                  <a:gd name="T4" fmla="*/ 0 w 35"/>
                  <a:gd name="T5" fmla="*/ 1 h 160"/>
                  <a:gd name="T6" fmla="*/ 0 w 35"/>
                  <a:gd name="T7" fmla="*/ 0 h 160"/>
                  <a:gd name="T8" fmla="*/ 7 w 35"/>
                  <a:gd name="T9" fmla="*/ 0 h 160"/>
                  <a:gd name="T10" fmla="*/ 9 w 35"/>
                  <a:gd name="T11" fmla="*/ 32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60"/>
                  <a:gd name="T20" fmla="*/ 35 w 35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60">
                    <a:moveTo>
                      <a:pt x="35" y="158"/>
                    </a:moveTo>
                    <a:lnTo>
                      <a:pt x="8" y="16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7" y="1"/>
                    </a:lnTo>
                    <a:lnTo>
                      <a:pt x="35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4" name="Freeform 143"/>
              <p:cNvSpPr>
                <a:spLocks/>
              </p:cNvSpPr>
              <p:nvPr/>
            </p:nvSpPr>
            <p:spPr bwMode="auto">
              <a:xfrm>
                <a:off x="3" y="249"/>
                <a:ext cx="9" cy="37"/>
              </a:xfrm>
              <a:custGeom>
                <a:avLst/>
                <a:gdLst>
                  <a:gd name="T0" fmla="*/ 7 w 35"/>
                  <a:gd name="T1" fmla="*/ 37 h 186"/>
                  <a:gd name="T2" fmla="*/ 0 w 35"/>
                  <a:gd name="T3" fmla="*/ 37 h 186"/>
                  <a:gd name="T4" fmla="*/ 2 w 35"/>
                  <a:gd name="T5" fmla="*/ 0 h 186"/>
                  <a:gd name="T6" fmla="*/ 9 w 35"/>
                  <a:gd name="T7" fmla="*/ 0 h 186"/>
                  <a:gd name="T8" fmla="*/ 9 w 35"/>
                  <a:gd name="T9" fmla="*/ 0 h 186"/>
                  <a:gd name="T10" fmla="*/ 7 w 35"/>
                  <a:gd name="T11" fmla="*/ 37 h 1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86"/>
                  <a:gd name="T20" fmla="*/ 35 w 35"/>
                  <a:gd name="T21" fmla="*/ 186 h 1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86">
                    <a:moveTo>
                      <a:pt x="27" y="186"/>
                    </a:moveTo>
                    <a:lnTo>
                      <a:pt x="0" y="185"/>
                    </a:lnTo>
                    <a:lnTo>
                      <a:pt x="8" y="0"/>
                    </a:lnTo>
                    <a:lnTo>
                      <a:pt x="35" y="1"/>
                    </a:lnTo>
                    <a:lnTo>
                      <a:pt x="27" y="1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5" name="Freeform 144"/>
              <p:cNvSpPr>
                <a:spLocks/>
              </p:cNvSpPr>
              <p:nvPr/>
            </p:nvSpPr>
            <p:spPr bwMode="auto">
              <a:xfrm>
                <a:off x="5" y="198"/>
                <a:ext cx="9" cy="51"/>
              </a:xfrm>
              <a:custGeom>
                <a:avLst/>
                <a:gdLst>
                  <a:gd name="T0" fmla="*/ 7 w 34"/>
                  <a:gd name="T1" fmla="*/ 51 h 258"/>
                  <a:gd name="T2" fmla="*/ 0 w 34"/>
                  <a:gd name="T3" fmla="*/ 51 h 258"/>
                  <a:gd name="T4" fmla="*/ 2 w 34"/>
                  <a:gd name="T5" fmla="*/ 2 h 258"/>
                  <a:gd name="T6" fmla="*/ 3 w 34"/>
                  <a:gd name="T7" fmla="*/ 0 h 258"/>
                  <a:gd name="T8" fmla="*/ 9 w 34"/>
                  <a:gd name="T9" fmla="*/ 4 h 258"/>
                  <a:gd name="T10" fmla="*/ 7 w 34"/>
                  <a:gd name="T11" fmla="*/ 51 h 2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258"/>
                  <a:gd name="T20" fmla="*/ 34 w 34"/>
                  <a:gd name="T21" fmla="*/ 258 h 2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258">
                    <a:moveTo>
                      <a:pt x="27" y="258"/>
                    </a:moveTo>
                    <a:lnTo>
                      <a:pt x="0" y="257"/>
                    </a:lnTo>
                    <a:lnTo>
                      <a:pt x="8" y="11"/>
                    </a:lnTo>
                    <a:lnTo>
                      <a:pt x="12" y="0"/>
                    </a:lnTo>
                    <a:lnTo>
                      <a:pt x="34" y="19"/>
                    </a:lnTo>
                    <a:lnTo>
                      <a:pt x="27" y="2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6" name="Freeform 145"/>
              <p:cNvSpPr>
                <a:spLocks/>
              </p:cNvSpPr>
              <p:nvPr/>
            </p:nvSpPr>
            <p:spPr bwMode="auto">
              <a:xfrm>
                <a:off x="4" y="3"/>
                <a:ext cx="1251" cy="1561"/>
              </a:xfrm>
              <a:custGeom>
                <a:avLst/>
                <a:gdLst>
                  <a:gd name="T0" fmla="*/ 30 w 5005"/>
                  <a:gd name="T1" fmla="*/ 145 h 7802"/>
                  <a:gd name="T2" fmla="*/ 169 w 5005"/>
                  <a:gd name="T3" fmla="*/ 77 h 7802"/>
                  <a:gd name="T4" fmla="*/ 422 w 5005"/>
                  <a:gd name="T5" fmla="*/ 14 h 7802"/>
                  <a:gd name="T6" fmla="*/ 738 w 5005"/>
                  <a:gd name="T7" fmla="*/ 4 h 7802"/>
                  <a:gd name="T8" fmla="*/ 1000 w 5005"/>
                  <a:gd name="T9" fmla="*/ 43 h 7802"/>
                  <a:gd name="T10" fmla="*/ 1243 w 5005"/>
                  <a:gd name="T11" fmla="*/ 135 h 7802"/>
                  <a:gd name="T12" fmla="*/ 1239 w 5005"/>
                  <a:gd name="T13" fmla="*/ 342 h 7802"/>
                  <a:gd name="T14" fmla="*/ 1128 w 5005"/>
                  <a:gd name="T15" fmla="*/ 234 h 7802"/>
                  <a:gd name="T16" fmla="*/ 889 w 5005"/>
                  <a:gd name="T17" fmla="*/ 189 h 7802"/>
                  <a:gd name="T18" fmla="*/ 553 w 5005"/>
                  <a:gd name="T19" fmla="*/ 145 h 7802"/>
                  <a:gd name="T20" fmla="*/ 227 w 5005"/>
                  <a:gd name="T21" fmla="*/ 206 h 7802"/>
                  <a:gd name="T22" fmla="*/ 219 w 5005"/>
                  <a:gd name="T23" fmla="*/ 277 h 7802"/>
                  <a:gd name="T24" fmla="*/ 563 w 5005"/>
                  <a:gd name="T25" fmla="*/ 354 h 7802"/>
                  <a:gd name="T26" fmla="*/ 899 w 5005"/>
                  <a:gd name="T27" fmla="*/ 497 h 7802"/>
                  <a:gd name="T28" fmla="*/ 959 w 5005"/>
                  <a:gd name="T29" fmla="*/ 672 h 7802"/>
                  <a:gd name="T30" fmla="*/ 885 w 5005"/>
                  <a:gd name="T31" fmla="*/ 770 h 7802"/>
                  <a:gd name="T32" fmla="*/ 700 w 5005"/>
                  <a:gd name="T33" fmla="*/ 808 h 7802"/>
                  <a:gd name="T34" fmla="*/ 463 w 5005"/>
                  <a:gd name="T35" fmla="*/ 841 h 7802"/>
                  <a:gd name="T36" fmla="*/ 336 w 5005"/>
                  <a:gd name="T37" fmla="*/ 879 h 7802"/>
                  <a:gd name="T38" fmla="*/ 533 w 5005"/>
                  <a:gd name="T39" fmla="*/ 955 h 7802"/>
                  <a:gd name="T40" fmla="*/ 676 w 5005"/>
                  <a:gd name="T41" fmla="*/ 1058 h 7802"/>
                  <a:gd name="T42" fmla="*/ 688 w 5005"/>
                  <a:gd name="T43" fmla="*/ 1182 h 7802"/>
                  <a:gd name="T44" fmla="*/ 654 w 5005"/>
                  <a:gd name="T45" fmla="*/ 1290 h 7802"/>
                  <a:gd name="T46" fmla="*/ 630 w 5005"/>
                  <a:gd name="T47" fmla="*/ 1365 h 7802"/>
                  <a:gd name="T48" fmla="*/ 652 w 5005"/>
                  <a:gd name="T49" fmla="*/ 1447 h 7802"/>
                  <a:gd name="T50" fmla="*/ 607 w 5005"/>
                  <a:gd name="T51" fmla="*/ 1539 h 7802"/>
                  <a:gd name="T52" fmla="*/ 595 w 5005"/>
                  <a:gd name="T53" fmla="*/ 1478 h 7802"/>
                  <a:gd name="T54" fmla="*/ 563 w 5005"/>
                  <a:gd name="T55" fmla="*/ 1376 h 7802"/>
                  <a:gd name="T56" fmla="*/ 567 w 5005"/>
                  <a:gd name="T57" fmla="*/ 1262 h 7802"/>
                  <a:gd name="T58" fmla="*/ 626 w 5005"/>
                  <a:gd name="T59" fmla="*/ 1180 h 7802"/>
                  <a:gd name="T60" fmla="*/ 565 w 5005"/>
                  <a:gd name="T61" fmla="*/ 1101 h 7802"/>
                  <a:gd name="T62" fmla="*/ 410 w 5005"/>
                  <a:gd name="T63" fmla="*/ 1044 h 7802"/>
                  <a:gd name="T64" fmla="*/ 260 w 5005"/>
                  <a:gd name="T65" fmla="*/ 963 h 7802"/>
                  <a:gd name="T66" fmla="*/ 243 w 5005"/>
                  <a:gd name="T67" fmla="*/ 861 h 7802"/>
                  <a:gd name="T68" fmla="*/ 274 w 5005"/>
                  <a:gd name="T69" fmla="*/ 761 h 7802"/>
                  <a:gd name="T70" fmla="*/ 400 w 5005"/>
                  <a:gd name="T71" fmla="*/ 710 h 7802"/>
                  <a:gd name="T72" fmla="*/ 587 w 5005"/>
                  <a:gd name="T73" fmla="*/ 682 h 7802"/>
                  <a:gd name="T74" fmla="*/ 774 w 5005"/>
                  <a:gd name="T75" fmla="*/ 659 h 7802"/>
                  <a:gd name="T76" fmla="*/ 875 w 5005"/>
                  <a:gd name="T77" fmla="*/ 627 h 7802"/>
                  <a:gd name="T78" fmla="*/ 772 w 5005"/>
                  <a:gd name="T79" fmla="*/ 566 h 7802"/>
                  <a:gd name="T80" fmla="*/ 535 w 5005"/>
                  <a:gd name="T81" fmla="*/ 490 h 7802"/>
                  <a:gd name="T82" fmla="*/ 278 w 5005"/>
                  <a:gd name="T83" fmla="*/ 433 h 7802"/>
                  <a:gd name="T84" fmla="*/ 58 w 5005"/>
                  <a:gd name="T85" fmla="*/ 370 h 7802"/>
                  <a:gd name="T86" fmla="*/ 2 w 5005"/>
                  <a:gd name="T87" fmla="*/ 289 h 780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005"/>
                  <a:gd name="T133" fmla="*/ 0 h 7802"/>
                  <a:gd name="T134" fmla="*/ 5005 w 5005"/>
                  <a:gd name="T135" fmla="*/ 7802 h 780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005" h="7802">
                    <a:moveTo>
                      <a:pt x="8" y="1101"/>
                    </a:moveTo>
                    <a:lnTo>
                      <a:pt x="16" y="855"/>
                    </a:lnTo>
                    <a:lnTo>
                      <a:pt x="119" y="727"/>
                    </a:lnTo>
                    <a:lnTo>
                      <a:pt x="270" y="609"/>
                    </a:lnTo>
                    <a:lnTo>
                      <a:pt x="461" y="492"/>
                    </a:lnTo>
                    <a:lnTo>
                      <a:pt x="676" y="383"/>
                    </a:lnTo>
                    <a:lnTo>
                      <a:pt x="955" y="255"/>
                    </a:lnTo>
                    <a:lnTo>
                      <a:pt x="1337" y="138"/>
                    </a:lnTo>
                    <a:lnTo>
                      <a:pt x="1687" y="68"/>
                    </a:lnTo>
                    <a:lnTo>
                      <a:pt x="2093" y="10"/>
                    </a:lnTo>
                    <a:lnTo>
                      <a:pt x="2498" y="0"/>
                    </a:lnTo>
                    <a:lnTo>
                      <a:pt x="2951" y="20"/>
                    </a:lnTo>
                    <a:lnTo>
                      <a:pt x="3294" y="60"/>
                    </a:lnTo>
                    <a:lnTo>
                      <a:pt x="3660" y="128"/>
                    </a:lnTo>
                    <a:lnTo>
                      <a:pt x="4002" y="216"/>
                    </a:lnTo>
                    <a:lnTo>
                      <a:pt x="4273" y="305"/>
                    </a:lnTo>
                    <a:lnTo>
                      <a:pt x="4591" y="452"/>
                    </a:lnTo>
                    <a:lnTo>
                      <a:pt x="4973" y="677"/>
                    </a:lnTo>
                    <a:lnTo>
                      <a:pt x="4591" y="1091"/>
                    </a:lnTo>
                    <a:lnTo>
                      <a:pt x="5005" y="1661"/>
                    </a:lnTo>
                    <a:lnTo>
                      <a:pt x="4957" y="1710"/>
                    </a:lnTo>
                    <a:lnTo>
                      <a:pt x="4750" y="1424"/>
                    </a:lnTo>
                    <a:lnTo>
                      <a:pt x="4781" y="1543"/>
                    </a:lnTo>
                    <a:lnTo>
                      <a:pt x="4512" y="1169"/>
                    </a:lnTo>
                    <a:lnTo>
                      <a:pt x="4384" y="1316"/>
                    </a:lnTo>
                    <a:lnTo>
                      <a:pt x="3986" y="1111"/>
                    </a:lnTo>
                    <a:lnTo>
                      <a:pt x="3557" y="944"/>
                    </a:lnTo>
                    <a:lnTo>
                      <a:pt x="3095" y="806"/>
                    </a:lnTo>
                    <a:lnTo>
                      <a:pt x="2706" y="737"/>
                    </a:lnTo>
                    <a:lnTo>
                      <a:pt x="2212" y="727"/>
                    </a:lnTo>
                    <a:lnTo>
                      <a:pt x="1742" y="767"/>
                    </a:lnTo>
                    <a:lnTo>
                      <a:pt x="1384" y="845"/>
                    </a:lnTo>
                    <a:lnTo>
                      <a:pt x="907" y="1032"/>
                    </a:lnTo>
                    <a:lnTo>
                      <a:pt x="644" y="1169"/>
                    </a:lnTo>
                    <a:lnTo>
                      <a:pt x="477" y="1287"/>
                    </a:lnTo>
                    <a:lnTo>
                      <a:pt x="875" y="1386"/>
                    </a:lnTo>
                    <a:lnTo>
                      <a:pt x="1337" y="1494"/>
                    </a:lnTo>
                    <a:lnTo>
                      <a:pt x="1758" y="1611"/>
                    </a:lnTo>
                    <a:lnTo>
                      <a:pt x="2251" y="1768"/>
                    </a:lnTo>
                    <a:lnTo>
                      <a:pt x="2809" y="1985"/>
                    </a:lnTo>
                    <a:lnTo>
                      <a:pt x="3238" y="2201"/>
                    </a:lnTo>
                    <a:lnTo>
                      <a:pt x="3596" y="2485"/>
                    </a:lnTo>
                    <a:lnTo>
                      <a:pt x="3843" y="2790"/>
                    </a:lnTo>
                    <a:lnTo>
                      <a:pt x="3843" y="3164"/>
                    </a:lnTo>
                    <a:lnTo>
                      <a:pt x="3835" y="3361"/>
                    </a:lnTo>
                    <a:lnTo>
                      <a:pt x="3811" y="3616"/>
                    </a:lnTo>
                    <a:lnTo>
                      <a:pt x="3699" y="3744"/>
                    </a:lnTo>
                    <a:lnTo>
                      <a:pt x="3541" y="3851"/>
                    </a:lnTo>
                    <a:lnTo>
                      <a:pt x="3349" y="3921"/>
                    </a:lnTo>
                    <a:lnTo>
                      <a:pt x="3095" y="3989"/>
                    </a:lnTo>
                    <a:lnTo>
                      <a:pt x="2801" y="4038"/>
                    </a:lnTo>
                    <a:lnTo>
                      <a:pt x="2482" y="4098"/>
                    </a:lnTo>
                    <a:lnTo>
                      <a:pt x="2164" y="4136"/>
                    </a:lnTo>
                    <a:lnTo>
                      <a:pt x="1853" y="4205"/>
                    </a:lnTo>
                    <a:lnTo>
                      <a:pt x="1575" y="4275"/>
                    </a:lnTo>
                    <a:lnTo>
                      <a:pt x="1416" y="4343"/>
                    </a:lnTo>
                    <a:lnTo>
                      <a:pt x="1345" y="4392"/>
                    </a:lnTo>
                    <a:lnTo>
                      <a:pt x="1575" y="4510"/>
                    </a:lnTo>
                    <a:lnTo>
                      <a:pt x="1869" y="4638"/>
                    </a:lnTo>
                    <a:lnTo>
                      <a:pt x="2132" y="4775"/>
                    </a:lnTo>
                    <a:lnTo>
                      <a:pt x="2387" y="4942"/>
                    </a:lnTo>
                    <a:lnTo>
                      <a:pt x="2585" y="5109"/>
                    </a:lnTo>
                    <a:lnTo>
                      <a:pt x="2706" y="5286"/>
                    </a:lnTo>
                    <a:lnTo>
                      <a:pt x="2745" y="5532"/>
                    </a:lnTo>
                    <a:lnTo>
                      <a:pt x="2753" y="5729"/>
                    </a:lnTo>
                    <a:lnTo>
                      <a:pt x="2753" y="5906"/>
                    </a:lnTo>
                    <a:lnTo>
                      <a:pt x="2745" y="6121"/>
                    </a:lnTo>
                    <a:lnTo>
                      <a:pt x="2721" y="6278"/>
                    </a:lnTo>
                    <a:lnTo>
                      <a:pt x="2617" y="6446"/>
                    </a:lnTo>
                    <a:lnTo>
                      <a:pt x="2522" y="6563"/>
                    </a:lnTo>
                    <a:lnTo>
                      <a:pt x="2490" y="6691"/>
                    </a:lnTo>
                    <a:lnTo>
                      <a:pt x="2522" y="6820"/>
                    </a:lnTo>
                    <a:lnTo>
                      <a:pt x="2585" y="6957"/>
                    </a:lnTo>
                    <a:lnTo>
                      <a:pt x="2617" y="7085"/>
                    </a:lnTo>
                    <a:lnTo>
                      <a:pt x="2609" y="7232"/>
                    </a:lnTo>
                    <a:lnTo>
                      <a:pt x="2538" y="7399"/>
                    </a:lnTo>
                    <a:lnTo>
                      <a:pt x="2482" y="7546"/>
                    </a:lnTo>
                    <a:lnTo>
                      <a:pt x="2427" y="7694"/>
                    </a:lnTo>
                    <a:lnTo>
                      <a:pt x="2403" y="7802"/>
                    </a:lnTo>
                    <a:lnTo>
                      <a:pt x="2387" y="7615"/>
                    </a:lnTo>
                    <a:lnTo>
                      <a:pt x="2379" y="7389"/>
                    </a:lnTo>
                    <a:lnTo>
                      <a:pt x="2363" y="7212"/>
                    </a:lnTo>
                    <a:lnTo>
                      <a:pt x="2315" y="7055"/>
                    </a:lnTo>
                    <a:lnTo>
                      <a:pt x="2251" y="6878"/>
                    </a:lnTo>
                    <a:lnTo>
                      <a:pt x="2235" y="6691"/>
                    </a:lnTo>
                    <a:lnTo>
                      <a:pt x="2243" y="6505"/>
                    </a:lnTo>
                    <a:lnTo>
                      <a:pt x="2267" y="6308"/>
                    </a:lnTo>
                    <a:lnTo>
                      <a:pt x="2332" y="6131"/>
                    </a:lnTo>
                    <a:lnTo>
                      <a:pt x="2419" y="5994"/>
                    </a:lnTo>
                    <a:lnTo>
                      <a:pt x="2506" y="5896"/>
                    </a:lnTo>
                    <a:lnTo>
                      <a:pt x="2474" y="5709"/>
                    </a:lnTo>
                    <a:lnTo>
                      <a:pt x="2363" y="5571"/>
                    </a:lnTo>
                    <a:lnTo>
                      <a:pt x="2259" y="5502"/>
                    </a:lnTo>
                    <a:lnTo>
                      <a:pt x="2108" y="5414"/>
                    </a:lnTo>
                    <a:lnTo>
                      <a:pt x="1917" y="5335"/>
                    </a:lnTo>
                    <a:lnTo>
                      <a:pt x="1639" y="5217"/>
                    </a:lnTo>
                    <a:lnTo>
                      <a:pt x="1392" y="5099"/>
                    </a:lnTo>
                    <a:lnTo>
                      <a:pt x="1209" y="4982"/>
                    </a:lnTo>
                    <a:lnTo>
                      <a:pt x="1042" y="4815"/>
                    </a:lnTo>
                    <a:lnTo>
                      <a:pt x="995" y="4677"/>
                    </a:lnTo>
                    <a:lnTo>
                      <a:pt x="987" y="4500"/>
                    </a:lnTo>
                    <a:lnTo>
                      <a:pt x="971" y="4303"/>
                    </a:lnTo>
                    <a:lnTo>
                      <a:pt x="979" y="4156"/>
                    </a:lnTo>
                    <a:lnTo>
                      <a:pt x="1010" y="3950"/>
                    </a:lnTo>
                    <a:lnTo>
                      <a:pt x="1098" y="3803"/>
                    </a:lnTo>
                    <a:lnTo>
                      <a:pt x="1240" y="3694"/>
                    </a:lnTo>
                    <a:lnTo>
                      <a:pt x="1400" y="3616"/>
                    </a:lnTo>
                    <a:lnTo>
                      <a:pt x="1599" y="3547"/>
                    </a:lnTo>
                    <a:lnTo>
                      <a:pt x="1830" y="3488"/>
                    </a:lnTo>
                    <a:lnTo>
                      <a:pt x="2093" y="3439"/>
                    </a:lnTo>
                    <a:lnTo>
                      <a:pt x="2347" y="3409"/>
                    </a:lnTo>
                    <a:lnTo>
                      <a:pt x="2593" y="3371"/>
                    </a:lnTo>
                    <a:lnTo>
                      <a:pt x="2856" y="3331"/>
                    </a:lnTo>
                    <a:lnTo>
                      <a:pt x="3095" y="3292"/>
                    </a:lnTo>
                    <a:lnTo>
                      <a:pt x="3286" y="3232"/>
                    </a:lnTo>
                    <a:lnTo>
                      <a:pt x="3445" y="3194"/>
                    </a:lnTo>
                    <a:lnTo>
                      <a:pt x="3501" y="3134"/>
                    </a:lnTo>
                    <a:lnTo>
                      <a:pt x="3445" y="3056"/>
                    </a:lnTo>
                    <a:lnTo>
                      <a:pt x="3278" y="2937"/>
                    </a:lnTo>
                    <a:lnTo>
                      <a:pt x="3087" y="2830"/>
                    </a:lnTo>
                    <a:lnTo>
                      <a:pt x="2832" y="2712"/>
                    </a:lnTo>
                    <a:lnTo>
                      <a:pt x="2530" y="2584"/>
                    </a:lnTo>
                    <a:lnTo>
                      <a:pt x="2140" y="2447"/>
                    </a:lnTo>
                    <a:lnTo>
                      <a:pt x="1742" y="2328"/>
                    </a:lnTo>
                    <a:lnTo>
                      <a:pt x="1440" y="2250"/>
                    </a:lnTo>
                    <a:lnTo>
                      <a:pt x="1114" y="2162"/>
                    </a:lnTo>
                    <a:lnTo>
                      <a:pt x="763" y="2053"/>
                    </a:lnTo>
                    <a:lnTo>
                      <a:pt x="445" y="1945"/>
                    </a:lnTo>
                    <a:lnTo>
                      <a:pt x="231" y="1848"/>
                    </a:lnTo>
                    <a:lnTo>
                      <a:pt x="79" y="1729"/>
                    </a:lnTo>
                    <a:lnTo>
                      <a:pt x="23" y="1621"/>
                    </a:lnTo>
                    <a:lnTo>
                      <a:pt x="8" y="1444"/>
                    </a:lnTo>
                    <a:lnTo>
                      <a:pt x="0" y="1287"/>
                    </a:lnTo>
                    <a:lnTo>
                      <a:pt x="8" y="1101"/>
                    </a:lnTo>
                    <a:close/>
                  </a:path>
                </a:pathLst>
              </a:custGeom>
              <a:solidFill>
                <a:srgbClr val="ABBF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7" name="Freeform 146"/>
              <p:cNvSpPr>
                <a:spLocks/>
              </p:cNvSpPr>
              <p:nvPr/>
            </p:nvSpPr>
            <p:spPr bwMode="auto">
              <a:xfrm>
                <a:off x="5" y="146"/>
                <a:ext cx="30" cy="30"/>
              </a:xfrm>
              <a:custGeom>
                <a:avLst/>
                <a:gdLst>
                  <a:gd name="T0" fmla="*/ 6 w 121"/>
                  <a:gd name="T1" fmla="*/ 30 h 149"/>
                  <a:gd name="T2" fmla="*/ 0 w 121"/>
                  <a:gd name="T3" fmla="*/ 26 h 149"/>
                  <a:gd name="T4" fmla="*/ 26 w 121"/>
                  <a:gd name="T5" fmla="*/ 1 h 149"/>
                  <a:gd name="T6" fmla="*/ 26 w 121"/>
                  <a:gd name="T7" fmla="*/ 0 h 149"/>
                  <a:gd name="T8" fmla="*/ 30 w 121"/>
                  <a:gd name="T9" fmla="*/ 5 h 149"/>
                  <a:gd name="T10" fmla="*/ 6 w 121"/>
                  <a:gd name="T11" fmla="*/ 30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1"/>
                  <a:gd name="T19" fmla="*/ 0 h 149"/>
                  <a:gd name="T20" fmla="*/ 121 w 121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1" h="149">
                    <a:moveTo>
                      <a:pt x="23" y="149"/>
                    </a:moveTo>
                    <a:lnTo>
                      <a:pt x="0" y="130"/>
                    </a:lnTo>
                    <a:lnTo>
                      <a:pt x="103" y="3"/>
                    </a:lnTo>
                    <a:lnTo>
                      <a:pt x="106" y="0"/>
                    </a:lnTo>
                    <a:lnTo>
                      <a:pt x="121" y="26"/>
                    </a:lnTo>
                    <a:lnTo>
                      <a:pt x="23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8" name="Freeform 147"/>
              <p:cNvSpPr>
                <a:spLocks/>
              </p:cNvSpPr>
              <p:nvPr/>
            </p:nvSpPr>
            <p:spPr bwMode="auto">
              <a:xfrm>
                <a:off x="32" y="122"/>
                <a:ext cx="41" cy="29"/>
              </a:xfrm>
              <a:custGeom>
                <a:avLst/>
                <a:gdLst>
                  <a:gd name="T0" fmla="*/ 4 w 165"/>
                  <a:gd name="T1" fmla="*/ 29 h 145"/>
                  <a:gd name="T2" fmla="*/ 0 w 165"/>
                  <a:gd name="T3" fmla="*/ 24 h 145"/>
                  <a:gd name="T4" fmla="*/ 38 w 165"/>
                  <a:gd name="T5" fmla="*/ 0 h 145"/>
                  <a:gd name="T6" fmla="*/ 38 w 165"/>
                  <a:gd name="T7" fmla="*/ 0 h 145"/>
                  <a:gd name="T8" fmla="*/ 41 w 165"/>
                  <a:gd name="T9" fmla="*/ 6 h 145"/>
                  <a:gd name="T10" fmla="*/ 4 w 165"/>
                  <a:gd name="T11" fmla="*/ 29 h 1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45"/>
                  <a:gd name="T20" fmla="*/ 165 w 165"/>
                  <a:gd name="T21" fmla="*/ 145 h 1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45">
                    <a:moveTo>
                      <a:pt x="15" y="145"/>
                    </a:moveTo>
                    <a:lnTo>
                      <a:pt x="0" y="119"/>
                    </a:lnTo>
                    <a:lnTo>
                      <a:pt x="151" y="2"/>
                    </a:lnTo>
                    <a:lnTo>
                      <a:pt x="153" y="0"/>
                    </a:lnTo>
                    <a:lnTo>
                      <a:pt x="165" y="29"/>
                    </a:lnTo>
                    <a:lnTo>
                      <a:pt x="15" y="1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89" name="Freeform 148"/>
              <p:cNvSpPr>
                <a:spLocks/>
              </p:cNvSpPr>
              <p:nvPr/>
            </p:nvSpPr>
            <p:spPr bwMode="auto">
              <a:xfrm>
                <a:off x="70" y="98"/>
                <a:ext cx="50" cy="30"/>
              </a:xfrm>
              <a:custGeom>
                <a:avLst/>
                <a:gdLst>
                  <a:gd name="T0" fmla="*/ 3 w 201"/>
                  <a:gd name="T1" fmla="*/ 30 h 147"/>
                  <a:gd name="T2" fmla="*/ 0 w 201"/>
                  <a:gd name="T3" fmla="*/ 24 h 147"/>
                  <a:gd name="T4" fmla="*/ 47 w 201"/>
                  <a:gd name="T5" fmla="*/ 0 h 147"/>
                  <a:gd name="T6" fmla="*/ 48 w 201"/>
                  <a:gd name="T7" fmla="*/ 0 h 147"/>
                  <a:gd name="T8" fmla="*/ 50 w 201"/>
                  <a:gd name="T9" fmla="*/ 6 h 147"/>
                  <a:gd name="T10" fmla="*/ 3 w 201"/>
                  <a:gd name="T11" fmla="*/ 30 h 1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1"/>
                  <a:gd name="T19" fmla="*/ 0 h 147"/>
                  <a:gd name="T20" fmla="*/ 201 w 201"/>
                  <a:gd name="T21" fmla="*/ 147 h 1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1" h="147">
                    <a:moveTo>
                      <a:pt x="12" y="147"/>
                    </a:moveTo>
                    <a:lnTo>
                      <a:pt x="0" y="118"/>
                    </a:lnTo>
                    <a:lnTo>
                      <a:pt x="190" y="1"/>
                    </a:lnTo>
                    <a:lnTo>
                      <a:pt x="191" y="0"/>
                    </a:lnTo>
                    <a:lnTo>
                      <a:pt x="201" y="31"/>
                    </a:lnTo>
                    <a:lnTo>
                      <a:pt x="12" y="1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0" name="Freeform 149"/>
              <p:cNvSpPr>
                <a:spLocks/>
              </p:cNvSpPr>
              <p:nvPr/>
            </p:nvSpPr>
            <p:spPr bwMode="auto">
              <a:xfrm>
                <a:off x="118" y="77"/>
                <a:ext cx="56" cy="28"/>
              </a:xfrm>
              <a:custGeom>
                <a:avLst/>
                <a:gdLst>
                  <a:gd name="T0" fmla="*/ 2 w 225"/>
                  <a:gd name="T1" fmla="*/ 28 h 139"/>
                  <a:gd name="T2" fmla="*/ 0 w 225"/>
                  <a:gd name="T3" fmla="*/ 22 h 139"/>
                  <a:gd name="T4" fmla="*/ 54 w 225"/>
                  <a:gd name="T5" fmla="*/ 0 h 139"/>
                  <a:gd name="T6" fmla="*/ 54 w 225"/>
                  <a:gd name="T7" fmla="*/ 0 h 139"/>
                  <a:gd name="T8" fmla="*/ 56 w 225"/>
                  <a:gd name="T9" fmla="*/ 6 h 139"/>
                  <a:gd name="T10" fmla="*/ 2 w 225"/>
                  <a:gd name="T11" fmla="*/ 28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39"/>
                  <a:gd name="T20" fmla="*/ 225 w 225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39">
                    <a:moveTo>
                      <a:pt x="10" y="139"/>
                    </a:moveTo>
                    <a:lnTo>
                      <a:pt x="0" y="108"/>
                    </a:lnTo>
                    <a:lnTo>
                      <a:pt x="215" y="0"/>
                    </a:lnTo>
                    <a:lnTo>
                      <a:pt x="216" y="0"/>
                    </a:lnTo>
                    <a:lnTo>
                      <a:pt x="225" y="31"/>
                    </a:lnTo>
                    <a:lnTo>
                      <a:pt x="10" y="1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1" name="Freeform 150"/>
              <p:cNvSpPr>
                <a:spLocks/>
              </p:cNvSpPr>
              <p:nvPr/>
            </p:nvSpPr>
            <p:spPr bwMode="auto">
              <a:xfrm>
                <a:off x="171" y="51"/>
                <a:ext cx="72" cy="32"/>
              </a:xfrm>
              <a:custGeom>
                <a:avLst/>
                <a:gdLst>
                  <a:gd name="T0" fmla="*/ 2 w 287"/>
                  <a:gd name="T1" fmla="*/ 32 h 160"/>
                  <a:gd name="T2" fmla="*/ 0 w 287"/>
                  <a:gd name="T3" fmla="*/ 26 h 160"/>
                  <a:gd name="T4" fmla="*/ 70 w 287"/>
                  <a:gd name="T5" fmla="*/ 0 h 160"/>
                  <a:gd name="T6" fmla="*/ 70 w 287"/>
                  <a:gd name="T7" fmla="*/ 0 h 160"/>
                  <a:gd name="T8" fmla="*/ 72 w 287"/>
                  <a:gd name="T9" fmla="*/ 6 h 160"/>
                  <a:gd name="T10" fmla="*/ 2 w 287"/>
                  <a:gd name="T11" fmla="*/ 32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7"/>
                  <a:gd name="T19" fmla="*/ 0 h 160"/>
                  <a:gd name="T20" fmla="*/ 287 w 287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7" h="160">
                    <a:moveTo>
                      <a:pt x="9" y="160"/>
                    </a:moveTo>
                    <a:lnTo>
                      <a:pt x="0" y="129"/>
                    </a:lnTo>
                    <a:lnTo>
                      <a:pt x="278" y="1"/>
                    </a:lnTo>
                    <a:lnTo>
                      <a:pt x="280" y="0"/>
                    </a:lnTo>
                    <a:lnTo>
                      <a:pt x="287" y="32"/>
                    </a:lnTo>
                    <a:lnTo>
                      <a:pt x="9" y="16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2" name="Freeform 151"/>
              <p:cNvSpPr>
                <a:spLocks/>
              </p:cNvSpPr>
              <p:nvPr/>
            </p:nvSpPr>
            <p:spPr bwMode="auto">
              <a:xfrm>
                <a:off x="241" y="27"/>
                <a:ext cx="97" cy="30"/>
              </a:xfrm>
              <a:custGeom>
                <a:avLst/>
                <a:gdLst>
                  <a:gd name="T0" fmla="*/ 2 w 387"/>
                  <a:gd name="T1" fmla="*/ 30 h 150"/>
                  <a:gd name="T2" fmla="*/ 0 w 387"/>
                  <a:gd name="T3" fmla="*/ 24 h 150"/>
                  <a:gd name="T4" fmla="*/ 96 w 387"/>
                  <a:gd name="T5" fmla="*/ 0 h 150"/>
                  <a:gd name="T6" fmla="*/ 96 w 387"/>
                  <a:gd name="T7" fmla="*/ 0 h 150"/>
                  <a:gd name="T8" fmla="*/ 97 w 387"/>
                  <a:gd name="T9" fmla="*/ 7 h 150"/>
                  <a:gd name="T10" fmla="*/ 2 w 387"/>
                  <a:gd name="T11" fmla="*/ 30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7"/>
                  <a:gd name="T19" fmla="*/ 0 h 150"/>
                  <a:gd name="T20" fmla="*/ 387 w 387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7" h="150">
                    <a:moveTo>
                      <a:pt x="7" y="150"/>
                    </a:moveTo>
                    <a:lnTo>
                      <a:pt x="0" y="118"/>
                    </a:lnTo>
                    <a:lnTo>
                      <a:pt x="382" y="0"/>
                    </a:lnTo>
                    <a:lnTo>
                      <a:pt x="383" y="0"/>
                    </a:lnTo>
                    <a:lnTo>
                      <a:pt x="387" y="33"/>
                    </a:lnTo>
                    <a:lnTo>
                      <a:pt x="7" y="1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3" name="Freeform 152"/>
              <p:cNvSpPr>
                <a:spLocks/>
              </p:cNvSpPr>
              <p:nvPr/>
            </p:nvSpPr>
            <p:spPr bwMode="auto">
              <a:xfrm>
                <a:off x="337" y="14"/>
                <a:ext cx="89" cy="20"/>
              </a:xfrm>
              <a:custGeom>
                <a:avLst/>
                <a:gdLst>
                  <a:gd name="T0" fmla="*/ 1 w 354"/>
                  <a:gd name="T1" fmla="*/ 20 h 102"/>
                  <a:gd name="T2" fmla="*/ 0 w 354"/>
                  <a:gd name="T3" fmla="*/ 14 h 102"/>
                  <a:gd name="T4" fmla="*/ 88 w 354"/>
                  <a:gd name="T5" fmla="*/ 0 h 102"/>
                  <a:gd name="T6" fmla="*/ 88 w 354"/>
                  <a:gd name="T7" fmla="*/ 0 h 102"/>
                  <a:gd name="T8" fmla="*/ 89 w 354"/>
                  <a:gd name="T9" fmla="*/ 7 h 102"/>
                  <a:gd name="T10" fmla="*/ 1 w 354"/>
                  <a:gd name="T11" fmla="*/ 20 h 1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4"/>
                  <a:gd name="T19" fmla="*/ 0 h 102"/>
                  <a:gd name="T20" fmla="*/ 354 w 354"/>
                  <a:gd name="T21" fmla="*/ 102 h 1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4" h="102">
                    <a:moveTo>
                      <a:pt x="4" y="102"/>
                    </a:moveTo>
                    <a:lnTo>
                      <a:pt x="0" y="69"/>
                    </a:lnTo>
                    <a:lnTo>
                      <a:pt x="350" y="0"/>
                    </a:lnTo>
                    <a:lnTo>
                      <a:pt x="354" y="34"/>
                    </a:lnTo>
                    <a:lnTo>
                      <a:pt x="4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4" name="Freeform 153"/>
              <p:cNvSpPr>
                <a:spLocks/>
              </p:cNvSpPr>
              <p:nvPr/>
            </p:nvSpPr>
            <p:spPr bwMode="auto">
              <a:xfrm>
                <a:off x="425" y="2"/>
                <a:ext cx="102" cy="18"/>
              </a:xfrm>
              <a:custGeom>
                <a:avLst/>
                <a:gdLst>
                  <a:gd name="T0" fmla="*/ 1 w 408"/>
                  <a:gd name="T1" fmla="*/ 18 h 92"/>
                  <a:gd name="T2" fmla="*/ 0 w 408"/>
                  <a:gd name="T3" fmla="*/ 11 h 92"/>
                  <a:gd name="T4" fmla="*/ 102 w 408"/>
                  <a:gd name="T5" fmla="*/ 0 h 92"/>
                  <a:gd name="T6" fmla="*/ 102 w 408"/>
                  <a:gd name="T7" fmla="*/ 0 h 92"/>
                  <a:gd name="T8" fmla="*/ 102 w 408"/>
                  <a:gd name="T9" fmla="*/ 6 h 92"/>
                  <a:gd name="T10" fmla="*/ 1 w 408"/>
                  <a:gd name="T11" fmla="*/ 18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8"/>
                  <a:gd name="T19" fmla="*/ 0 h 92"/>
                  <a:gd name="T20" fmla="*/ 408 w 408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8" h="92">
                    <a:moveTo>
                      <a:pt x="4" y="92"/>
                    </a:moveTo>
                    <a:lnTo>
                      <a:pt x="0" y="58"/>
                    </a:lnTo>
                    <a:lnTo>
                      <a:pt x="406" y="0"/>
                    </a:lnTo>
                    <a:lnTo>
                      <a:pt x="407" y="0"/>
                    </a:lnTo>
                    <a:lnTo>
                      <a:pt x="408" y="32"/>
                    </a:lnTo>
                    <a:lnTo>
                      <a:pt x="4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5" name="Freeform 154"/>
              <p:cNvSpPr>
                <a:spLocks/>
              </p:cNvSpPr>
              <p:nvPr/>
            </p:nvSpPr>
            <p:spPr bwMode="auto">
              <a:xfrm>
                <a:off x="526" y="0"/>
                <a:ext cx="102" cy="8"/>
              </a:xfrm>
              <a:custGeom>
                <a:avLst/>
                <a:gdLst>
                  <a:gd name="T0" fmla="*/ 0 w 407"/>
                  <a:gd name="T1" fmla="*/ 8 h 42"/>
                  <a:gd name="T2" fmla="*/ 0 w 407"/>
                  <a:gd name="T3" fmla="*/ 2 h 42"/>
                  <a:gd name="T4" fmla="*/ 102 w 407"/>
                  <a:gd name="T5" fmla="*/ 0 h 42"/>
                  <a:gd name="T6" fmla="*/ 102 w 407"/>
                  <a:gd name="T7" fmla="*/ 0 h 42"/>
                  <a:gd name="T8" fmla="*/ 102 w 407"/>
                  <a:gd name="T9" fmla="*/ 6 h 42"/>
                  <a:gd name="T10" fmla="*/ 0 w 407"/>
                  <a:gd name="T11" fmla="*/ 8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42"/>
                  <a:gd name="T20" fmla="*/ 407 w 407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42">
                    <a:moveTo>
                      <a:pt x="1" y="42"/>
                    </a:moveTo>
                    <a:lnTo>
                      <a:pt x="0" y="10"/>
                    </a:lnTo>
                    <a:lnTo>
                      <a:pt x="406" y="0"/>
                    </a:lnTo>
                    <a:lnTo>
                      <a:pt x="407" y="0"/>
                    </a:lnTo>
                    <a:lnTo>
                      <a:pt x="406" y="3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6" name="Freeform 155"/>
              <p:cNvSpPr>
                <a:spLocks/>
              </p:cNvSpPr>
              <p:nvPr/>
            </p:nvSpPr>
            <p:spPr bwMode="auto">
              <a:xfrm>
                <a:off x="628" y="0"/>
                <a:ext cx="114" cy="10"/>
              </a:xfrm>
              <a:custGeom>
                <a:avLst/>
                <a:gdLst>
                  <a:gd name="T0" fmla="*/ 0 w 455"/>
                  <a:gd name="T1" fmla="*/ 6 h 52"/>
                  <a:gd name="T2" fmla="*/ 0 w 455"/>
                  <a:gd name="T3" fmla="*/ 0 h 52"/>
                  <a:gd name="T4" fmla="*/ 114 w 455"/>
                  <a:gd name="T5" fmla="*/ 4 h 52"/>
                  <a:gd name="T6" fmla="*/ 114 w 455"/>
                  <a:gd name="T7" fmla="*/ 4 h 52"/>
                  <a:gd name="T8" fmla="*/ 113 w 455"/>
                  <a:gd name="T9" fmla="*/ 10 h 52"/>
                  <a:gd name="T10" fmla="*/ 0 w 455"/>
                  <a:gd name="T11" fmla="*/ 6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5"/>
                  <a:gd name="T19" fmla="*/ 0 h 52"/>
                  <a:gd name="T20" fmla="*/ 455 w 455"/>
                  <a:gd name="T21" fmla="*/ 52 h 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5" h="52">
                    <a:moveTo>
                      <a:pt x="0" y="32"/>
                    </a:moveTo>
                    <a:lnTo>
                      <a:pt x="1" y="0"/>
                    </a:lnTo>
                    <a:lnTo>
                      <a:pt x="454" y="20"/>
                    </a:lnTo>
                    <a:lnTo>
                      <a:pt x="455" y="20"/>
                    </a:lnTo>
                    <a:lnTo>
                      <a:pt x="453" y="5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7" name="Freeform 156"/>
              <p:cNvSpPr>
                <a:spLocks/>
              </p:cNvSpPr>
              <p:nvPr/>
            </p:nvSpPr>
            <p:spPr bwMode="auto">
              <a:xfrm>
                <a:off x="741" y="4"/>
                <a:ext cx="87" cy="14"/>
              </a:xfrm>
              <a:custGeom>
                <a:avLst/>
                <a:gdLst>
                  <a:gd name="T0" fmla="*/ 0 w 345"/>
                  <a:gd name="T1" fmla="*/ 6 h 72"/>
                  <a:gd name="T2" fmla="*/ 1 w 345"/>
                  <a:gd name="T3" fmla="*/ 0 h 72"/>
                  <a:gd name="T4" fmla="*/ 87 w 345"/>
                  <a:gd name="T5" fmla="*/ 7 h 72"/>
                  <a:gd name="T6" fmla="*/ 87 w 345"/>
                  <a:gd name="T7" fmla="*/ 7 h 72"/>
                  <a:gd name="T8" fmla="*/ 86 w 345"/>
                  <a:gd name="T9" fmla="*/ 14 h 72"/>
                  <a:gd name="T10" fmla="*/ 0 w 345"/>
                  <a:gd name="T11" fmla="*/ 6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5"/>
                  <a:gd name="T19" fmla="*/ 0 h 72"/>
                  <a:gd name="T20" fmla="*/ 345 w 345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5" h="72">
                    <a:moveTo>
                      <a:pt x="0" y="32"/>
                    </a:moveTo>
                    <a:lnTo>
                      <a:pt x="2" y="0"/>
                    </a:lnTo>
                    <a:lnTo>
                      <a:pt x="344" y="38"/>
                    </a:lnTo>
                    <a:lnTo>
                      <a:pt x="345" y="38"/>
                    </a:lnTo>
                    <a:lnTo>
                      <a:pt x="341" y="7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8" name="Freeform 157"/>
              <p:cNvSpPr>
                <a:spLocks/>
              </p:cNvSpPr>
              <p:nvPr/>
            </p:nvSpPr>
            <p:spPr bwMode="auto">
              <a:xfrm>
                <a:off x="827" y="12"/>
                <a:ext cx="92" cy="20"/>
              </a:xfrm>
              <a:custGeom>
                <a:avLst/>
                <a:gdLst>
                  <a:gd name="T0" fmla="*/ 0 w 370"/>
                  <a:gd name="T1" fmla="*/ 7 h 102"/>
                  <a:gd name="T2" fmla="*/ 1 w 370"/>
                  <a:gd name="T3" fmla="*/ 0 h 102"/>
                  <a:gd name="T4" fmla="*/ 92 w 370"/>
                  <a:gd name="T5" fmla="*/ 14 h 102"/>
                  <a:gd name="T6" fmla="*/ 92 w 370"/>
                  <a:gd name="T7" fmla="*/ 14 h 102"/>
                  <a:gd name="T8" fmla="*/ 91 w 370"/>
                  <a:gd name="T9" fmla="*/ 20 h 102"/>
                  <a:gd name="T10" fmla="*/ 0 w 370"/>
                  <a:gd name="T11" fmla="*/ 7 h 1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0"/>
                  <a:gd name="T19" fmla="*/ 0 h 102"/>
                  <a:gd name="T20" fmla="*/ 370 w 370"/>
                  <a:gd name="T21" fmla="*/ 102 h 1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0" h="102">
                    <a:moveTo>
                      <a:pt x="0" y="34"/>
                    </a:moveTo>
                    <a:lnTo>
                      <a:pt x="4" y="0"/>
                    </a:lnTo>
                    <a:lnTo>
                      <a:pt x="370" y="70"/>
                    </a:lnTo>
                    <a:lnTo>
                      <a:pt x="365" y="10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99" name="Freeform 158"/>
              <p:cNvSpPr>
                <a:spLocks/>
              </p:cNvSpPr>
              <p:nvPr/>
            </p:nvSpPr>
            <p:spPr bwMode="auto">
              <a:xfrm>
                <a:off x="918" y="26"/>
                <a:ext cx="87" cy="24"/>
              </a:xfrm>
              <a:custGeom>
                <a:avLst/>
                <a:gdLst>
                  <a:gd name="T0" fmla="*/ 0 w 348"/>
                  <a:gd name="T1" fmla="*/ 6 h 120"/>
                  <a:gd name="T2" fmla="*/ 1 w 348"/>
                  <a:gd name="T3" fmla="*/ 0 h 120"/>
                  <a:gd name="T4" fmla="*/ 87 w 348"/>
                  <a:gd name="T5" fmla="*/ 18 h 120"/>
                  <a:gd name="T6" fmla="*/ 87 w 348"/>
                  <a:gd name="T7" fmla="*/ 18 h 120"/>
                  <a:gd name="T8" fmla="*/ 86 w 348"/>
                  <a:gd name="T9" fmla="*/ 24 h 120"/>
                  <a:gd name="T10" fmla="*/ 0 w 348"/>
                  <a:gd name="T11" fmla="*/ 6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8"/>
                  <a:gd name="T19" fmla="*/ 0 h 120"/>
                  <a:gd name="T20" fmla="*/ 348 w 348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8" h="120">
                    <a:moveTo>
                      <a:pt x="0" y="32"/>
                    </a:moveTo>
                    <a:lnTo>
                      <a:pt x="5" y="0"/>
                    </a:lnTo>
                    <a:lnTo>
                      <a:pt x="348" y="89"/>
                    </a:lnTo>
                    <a:lnTo>
                      <a:pt x="342" y="12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0" name="Freeform 159"/>
              <p:cNvSpPr>
                <a:spLocks/>
              </p:cNvSpPr>
              <p:nvPr/>
            </p:nvSpPr>
            <p:spPr bwMode="auto">
              <a:xfrm>
                <a:off x="1003" y="43"/>
                <a:ext cx="70" cy="24"/>
              </a:xfrm>
              <a:custGeom>
                <a:avLst/>
                <a:gdLst>
                  <a:gd name="T0" fmla="*/ 0 w 278"/>
                  <a:gd name="T1" fmla="*/ 6 h 119"/>
                  <a:gd name="T2" fmla="*/ 2 w 278"/>
                  <a:gd name="T3" fmla="*/ 0 h 119"/>
                  <a:gd name="T4" fmla="*/ 70 w 278"/>
                  <a:gd name="T5" fmla="*/ 18 h 119"/>
                  <a:gd name="T6" fmla="*/ 70 w 278"/>
                  <a:gd name="T7" fmla="*/ 18 h 119"/>
                  <a:gd name="T8" fmla="*/ 68 w 278"/>
                  <a:gd name="T9" fmla="*/ 24 h 119"/>
                  <a:gd name="T10" fmla="*/ 0 w 278"/>
                  <a:gd name="T11" fmla="*/ 6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8"/>
                  <a:gd name="T19" fmla="*/ 0 h 119"/>
                  <a:gd name="T20" fmla="*/ 278 w 278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8" h="119">
                    <a:moveTo>
                      <a:pt x="0" y="31"/>
                    </a:moveTo>
                    <a:lnTo>
                      <a:pt x="6" y="0"/>
                    </a:lnTo>
                    <a:lnTo>
                      <a:pt x="277" y="88"/>
                    </a:lnTo>
                    <a:lnTo>
                      <a:pt x="278" y="89"/>
                    </a:lnTo>
                    <a:lnTo>
                      <a:pt x="270" y="119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1" name="Freeform 160"/>
              <p:cNvSpPr>
                <a:spLocks/>
              </p:cNvSpPr>
              <p:nvPr/>
            </p:nvSpPr>
            <p:spPr bwMode="auto">
              <a:xfrm>
                <a:off x="1071" y="61"/>
                <a:ext cx="82" cy="36"/>
              </a:xfrm>
              <a:custGeom>
                <a:avLst/>
                <a:gdLst>
                  <a:gd name="T0" fmla="*/ 0 w 328"/>
                  <a:gd name="T1" fmla="*/ 6 h 177"/>
                  <a:gd name="T2" fmla="*/ 2 w 328"/>
                  <a:gd name="T3" fmla="*/ 0 h 177"/>
                  <a:gd name="T4" fmla="*/ 82 w 328"/>
                  <a:gd name="T5" fmla="*/ 30 h 177"/>
                  <a:gd name="T6" fmla="*/ 82 w 328"/>
                  <a:gd name="T7" fmla="*/ 30 h 177"/>
                  <a:gd name="T8" fmla="*/ 79 w 328"/>
                  <a:gd name="T9" fmla="*/ 36 h 177"/>
                  <a:gd name="T10" fmla="*/ 0 w 328"/>
                  <a:gd name="T11" fmla="*/ 6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8"/>
                  <a:gd name="T19" fmla="*/ 0 h 177"/>
                  <a:gd name="T20" fmla="*/ 328 w 328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8" h="177">
                    <a:moveTo>
                      <a:pt x="0" y="30"/>
                    </a:moveTo>
                    <a:lnTo>
                      <a:pt x="8" y="0"/>
                    </a:lnTo>
                    <a:lnTo>
                      <a:pt x="327" y="147"/>
                    </a:lnTo>
                    <a:lnTo>
                      <a:pt x="328" y="147"/>
                    </a:lnTo>
                    <a:lnTo>
                      <a:pt x="317" y="177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2" name="Freeform 161"/>
              <p:cNvSpPr>
                <a:spLocks/>
              </p:cNvSpPr>
              <p:nvPr/>
            </p:nvSpPr>
            <p:spPr bwMode="auto">
              <a:xfrm>
                <a:off x="1150" y="91"/>
                <a:ext cx="99" cy="50"/>
              </a:xfrm>
              <a:custGeom>
                <a:avLst/>
                <a:gdLst>
                  <a:gd name="T0" fmla="*/ 0 w 396"/>
                  <a:gd name="T1" fmla="*/ 6 h 253"/>
                  <a:gd name="T2" fmla="*/ 3 w 396"/>
                  <a:gd name="T3" fmla="*/ 0 h 253"/>
                  <a:gd name="T4" fmla="*/ 98 w 396"/>
                  <a:gd name="T5" fmla="*/ 45 h 253"/>
                  <a:gd name="T6" fmla="*/ 99 w 396"/>
                  <a:gd name="T7" fmla="*/ 50 h 253"/>
                  <a:gd name="T8" fmla="*/ 91 w 396"/>
                  <a:gd name="T9" fmla="*/ 48 h 253"/>
                  <a:gd name="T10" fmla="*/ 0 w 396"/>
                  <a:gd name="T11" fmla="*/ 6 h 2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253"/>
                  <a:gd name="T20" fmla="*/ 396 w 396"/>
                  <a:gd name="T21" fmla="*/ 253 h 2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253">
                    <a:moveTo>
                      <a:pt x="0" y="30"/>
                    </a:moveTo>
                    <a:lnTo>
                      <a:pt x="11" y="0"/>
                    </a:lnTo>
                    <a:lnTo>
                      <a:pt x="393" y="226"/>
                    </a:lnTo>
                    <a:lnTo>
                      <a:pt x="396" y="253"/>
                    </a:lnTo>
                    <a:lnTo>
                      <a:pt x="363" y="245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3" name="Freeform 162"/>
              <p:cNvSpPr>
                <a:spLocks/>
              </p:cNvSpPr>
              <p:nvPr/>
            </p:nvSpPr>
            <p:spPr bwMode="auto">
              <a:xfrm>
                <a:off x="1149" y="140"/>
                <a:ext cx="100" cy="83"/>
              </a:xfrm>
              <a:custGeom>
                <a:avLst/>
                <a:gdLst>
                  <a:gd name="T0" fmla="*/ 92 w 401"/>
                  <a:gd name="T1" fmla="*/ 0 h 419"/>
                  <a:gd name="T2" fmla="*/ 100 w 401"/>
                  <a:gd name="T3" fmla="*/ 2 h 419"/>
                  <a:gd name="T4" fmla="*/ 7 w 401"/>
                  <a:gd name="T5" fmla="*/ 81 h 419"/>
                  <a:gd name="T6" fmla="*/ 0 w 401"/>
                  <a:gd name="T7" fmla="*/ 83 h 419"/>
                  <a:gd name="T8" fmla="*/ 0 w 401"/>
                  <a:gd name="T9" fmla="*/ 79 h 419"/>
                  <a:gd name="T10" fmla="*/ 92 w 401"/>
                  <a:gd name="T11" fmla="*/ 0 h 4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1"/>
                  <a:gd name="T19" fmla="*/ 0 h 419"/>
                  <a:gd name="T20" fmla="*/ 401 w 401"/>
                  <a:gd name="T21" fmla="*/ 419 h 4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1" h="419">
                    <a:moveTo>
                      <a:pt x="368" y="0"/>
                    </a:moveTo>
                    <a:lnTo>
                      <a:pt x="401" y="8"/>
                    </a:lnTo>
                    <a:lnTo>
                      <a:pt x="29" y="410"/>
                    </a:lnTo>
                    <a:lnTo>
                      <a:pt x="0" y="419"/>
                    </a:lnTo>
                    <a:lnTo>
                      <a:pt x="1" y="397"/>
                    </a:lnTo>
                    <a:lnTo>
                      <a:pt x="3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4" name="Freeform 163"/>
              <p:cNvSpPr>
                <a:spLocks/>
              </p:cNvSpPr>
              <p:nvPr/>
            </p:nvSpPr>
            <p:spPr bwMode="auto">
              <a:xfrm>
                <a:off x="1149" y="222"/>
                <a:ext cx="108" cy="116"/>
              </a:xfrm>
              <a:custGeom>
                <a:avLst/>
                <a:gdLst>
                  <a:gd name="T0" fmla="*/ 0 w 433"/>
                  <a:gd name="T1" fmla="*/ 2 h 581"/>
                  <a:gd name="T2" fmla="*/ 7 w 433"/>
                  <a:gd name="T3" fmla="*/ 0 h 581"/>
                  <a:gd name="T4" fmla="*/ 108 w 433"/>
                  <a:gd name="T5" fmla="*/ 111 h 581"/>
                  <a:gd name="T6" fmla="*/ 108 w 433"/>
                  <a:gd name="T7" fmla="*/ 116 h 581"/>
                  <a:gd name="T8" fmla="*/ 101 w 433"/>
                  <a:gd name="T9" fmla="*/ 113 h 581"/>
                  <a:gd name="T10" fmla="*/ 0 w 433"/>
                  <a:gd name="T11" fmla="*/ 2 h 5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3"/>
                  <a:gd name="T19" fmla="*/ 0 h 581"/>
                  <a:gd name="T20" fmla="*/ 433 w 433"/>
                  <a:gd name="T21" fmla="*/ 581 h 5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3" h="581">
                    <a:moveTo>
                      <a:pt x="0" y="9"/>
                    </a:moveTo>
                    <a:lnTo>
                      <a:pt x="29" y="0"/>
                    </a:lnTo>
                    <a:lnTo>
                      <a:pt x="433" y="558"/>
                    </a:lnTo>
                    <a:lnTo>
                      <a:pt x="432" y="581"/>
                    </a:lnTo>
                    <a:lnTo>
                      <a:pt x="405" y="56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5" name="Freeform 164"/>
              <p:cNvSpPr>
                <a:spLocks/>
              </p:cNvSpPr>
              <p:nvPr/>
            </p:nvSpPr>
            <p:spPr bwMode="auto">
              <a:xfrm>
                <a:off x="1240" y="335"/>
                <a:ext cx="17" cy="13"/>
              </a:xfrm>
              <a:custGeom>
                <a:avLst/>
                <a:gdLst>
                  <a:gd name="T0" fmla="*/ 10 w 66"/>
                  <a:gd name="T1" fmla="*/ 0 h 65"/>
                  <a:gd name="T2" fmla="*/ 17 w 66"/>
                  <a:gd name="T3" fmla="*/ 3 h 65"/>
                  <a:gd name="T4" fmla="*/ 5 w 66"/>
                  <a:gd name="T5" fmla="*/ 13 h 65"/>
                  <a:gd name="T6" fmla="*/ 0 w 66"/>
                  <a:gd name="T7" fmla="*/ 12 h 65"/>
                  <a:gd name="T8" fmla="*/ 3 w 66"/>
                  <a:gd name="T9" fmla="*/ 6 h 65"/>
                  <a:gd name="T10" fmla="*/ 10 w 66"/>
                  <a:gd name="T11" fmla="*/ 0 h 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65"/>
                  <a:gd name="T20" fmla="*/ 66 w 66"/>
                  <a:gd name="T21" fmla="*/ 65 h 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65">
                    <a:moveTo>
                      <a:pt x="39" y="0"/>
                    </a:moveTo>
                    <a:lnTo>
                      <a:pt x="66" y="15"/>
                    </a:lnTo>
                    <a:lnTo>
                      <a:pt x="19" y="65"/>
                    </a:lnTo>
                    <a:lnTo>
                      <a:pt x="0" y="62"/>
                    </a:lnTo>
                    <a:lnTo>
                      <a:pt x="11" y="2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6" name="Freeform 165"/>
              <p:cNvSpPr>
                <a:spLocks/>
              </p:cNvSpPr>
              <p:nvPr/>
            </p:nvSpPr>
            <p:spPr bwMode="auto">
              <a:xfrm>
                <a:off x="1188" y="286"/>
                <a:ext cx="55" cy="61"/>
              </a:xfrm>
              <a:custGeom>
                <a:avLst/>
                <a:gdLst>
                  <a:gd name="T0" fmla="*/ 55 w 221"/>
                  <a:gd name="T1" fmla="*/ 54 h 306"/>
                  <a:gd name="T2" fmla="*/ 52 w 221"/>
                  <a:gd name="T3" fmla="*/ 61 h 306"/>
                  <a:gd name="T4" fmla="*/ 1 w 221"/>
                  <a:gd name="T5" fmla="*/ 4 h 306"/>
                  <a:gd name="T6" fmla="*/ 3 w 221"/>
                  <a:gd name="T7" fmla="*/ 2 h 306"/>
                  <a:gd name="T8" fmla="*/ 0 w 221"/>
                  <a:gd name="T9" fmla="*/ 3 h 306"/>
                  <a:gd name="T10" fmla="*/ 6 w 221"/>
                  <a:gd name="T11" fmla="*/ 0 h 306"/>
                  <a:gd name="T12" fmla="*/ 55 w 221"/>
                  <a:gd name="T13" fmla="*/ 54 h 3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306"/>
                  <a:gd name="T23" fmla="*/ 221 w 221"/>
                  <a:gd name="T24" fmla="*/ 306 h 3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306">
                    <a:moveTo>
                      <a:pt x="221" y="273"/>
                    </a:moveTo>
                    <a:lnTo>
                      <a:pt x="210" y="306"/>
                    </a:lnTo>
                    <a:lnTo>
                      <a:pt x="3" y="21"/>
                    </a:lnTo>
                    <a:lnTo>
                      <a:pt x="13" y="10"/>
                    </a:lnTo>
                    <a:lnTo>
                      <a:pt x="0" y="16"/>
                    </a:lnTo>
                    <a:lnTo>
                      <a:pt x="23" y="0"/>
                    </a:lnTo>
                    <a:lnTo>
                      <a:pt x="221" y="2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7" name="Freeform 166"/>
              <p:cNvSpPr>
                <a:spLocks/>
              </p:cNvSpPr>
              <p:nvPr/>
            </p:nvSpPr>
            <p:spPr bwMode="auto">
              <a:xfrm>
                <a:off x="1188" y="287"/>
                <a:ext cx="14" cy="27"/>
              </a:xfrm>
              <a:custGeom>
                <a:avLst/>
                <a:gdLst>
                  <a:gd name="T0" fmla="*/ 0 w 57"/>
                  <a:gd name="T1" fmla="*/ 2 h 134"/>
                  <a:gd name="T2" fmla="*/ 3 w 57"/>
                  <a:gd name="T3" fmla="*/ 1 h 134"/>
                  <a:gd name="T4" fmla="*/ 6 w 57"/>
                  <a:gd name="T5" fmla="*/ 0 h 134"/>
                  <a:gd name="T6" fmla="*/ 14 w 57"/>
                  <a:gd name="T7" fmla="*/ 24 h 134"/>
                  <a:gd name="T8" fmla="*/ 9 w 57"/>
                  <a:gd name="T9" fmla="*/ 27 h 134"/>
                  <a:gd name="T10" fmla="*/ 11 w 57"/>
                  <a:gd name="T11" fmla="*/ 25 h 134"/>
                  <a:gd name="T12" fmla="*/ 8 w 57"/>
                  <a:gd name="T13" fmla="*/ 26 h 134"/>
                  <a:gd name="T14" fmla="*/ 0 w 57"/>
                  <a:gd name="T15" fmla="*/ 2 h 1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7"/>
                  <a:gd name="T25" fmla="*/ 0 h 134"/>
                  <a:gd name="T26" fmla="*/ 57 w 57"/>
                  <a:gd name="T27" fmla="*/ 134 h 1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7" h="134">
                    <a:moveTo>
                      <a:pt x="0" y="11"/>
                    </a:moveTo>
                    <a:lnTo>
                      <a:pt x="13" y="5"/>
                    </a:lnTo>
                    <a:lnTo>
                      <a:pt x="25" y="0"/>
                    </a:lnTo>
                    <a:lnTo>
                      <a:pt x="57" y="118"/>
                    </a:lnTo>
                    <a:lnTo>
                      <a:pt x="35" y="134"/>
                    </a:lnTo>
                    <a:lnTo>
                      <a:pt x="44" y="124"/>
                    </a:lnTo>
                    <a:lnTo>
                      <a:pt x="32" y="12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8" name="Freeform 167"/>
              <p:cNvSpPr>
                <a:spLocks/>
              </p:cNvSpPr>
              <p:nvPr/>
            </p:nvSpPr>
            <p:spPr bwMode="auto">
              <a:xfrm>
                <a:off x="1129" y="235"/>
                <a:ext cx="72" cy="79"/>
              </a:xfrm>
              <a:custGeom>
                <a:avLst/>
                <a:gdLst>
                  <a:gd name="T0" fmla="*/ 72 w 288"/>
                  <a:gd name="T1" fmla="*/ 75 h 396"/>
                  <a:gd name="T2" fmla="*/ 70 w 288"/>
                  <a:gd name="T3" fmla="*/ 77 h 396"/>
                  <a:gd name="T4" fmla="*/ 67 w 288"/>
                  <a:gd name="T5" fmla="*/ 79 h 396"/>
                  <a:gd name="T6" fmla="*/ 2 w 288"/>
                  <a:gd name="T7" fmla="*/ 7 h 396"/>
                  <a:gd name="T8" fmla="*/ 0 w 288"/>
                  <a:gd name="T9" fmla="*/ 0 h 396"/>
                  <a:gd name="T10" fmla="*/ 5 w 288"/>
                  <a:gd name="T11" fmla="*/ 0 h 396"/>
                  <a:gd name="T12" fmla="*/ 72 w 288"/>
                  <a:gd name="T13" fmla="*/ 75 h 3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88"/>
                  <a:gd name="T22" fmla="*/ 0 h 396"/>
                  <a:gd name="T23" fmla="*/ 288 w 288"/>
                  <a:gd name="T24" fmla="*/ 396 h 39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88" h="396">
                    <a:moveTo>
                      <a:pt x="288" y="375"/>
                    </a:moveTo>
                    <a:lnTo>
                      <a:pt x="278" y="386"/>
                    </a:lnTo>
                    <a:lnTo>
                      <a:pt x="269" y="396"/>
                    </a:lnTo>
                    <a:lnTo>
                      <a:pt x="8" y="36"/>
                    </a:lnTo>
                    <a:lnTo>
                      <a:pt x="0" y="0"/>
                    </a:lnTo>
                    <a:lnTo>
                      <a:pt x="19" y="1"/>
                    </a:lnTo>
                    <a:lnTo>
                      <a:pt x="288" y="3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9" name="Freeform 168"/>
              <p:cNvSpPr>
                <a:spLocks/>
              </p:cNvSpPr>
              <p:nvPr/>
            </p:nvSpPr>
            <p:spPr bwMode="auto">
              <a:xfrm>
                <a:off x="1098" y="235"/>
                <a:ext cx="33" cy="34"/>
              </a:xfrm>
              <a:custGeom>
                <a:avLst/>
                <a:gdLst>
                  <a:gd name="T0" fmla="*/ 31 w 132"/>
                  <a:gd name="T1" fmla="*/ 0 h 174"/>
                  <a:gd name="T2" fmla="*/ 33 w 132"/>
                  <a:gd name="T3" fmla="*/ 7 h 174"/>
                  <a:gd name="T4" fmla="*/ 3 w 132"/>
                  <a:gd name="T5" fmla="*/ 34 h 174"/>
                  <a:gd name="T6" fmla="*/ 0 w 132"/>
                  <a:gd name="T7" fmla="*/ 34 h 174"/>
                  <a:gd name="T8" fmla="*/ 1 w 132"/>
                  <a:gd name="T9" fmla="*/ 28 h 174"/>
                  <a:gd name="T10" fmla="*/ 31 w 132"/>
                  <a:gd name="T11" fmla="*/ 0 h 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"/>
                  <a:gd name="T19" fmla="*/ 0 h 174"/>
                  <a:gd name="T20" fmla="*/ 132 w 132"/>
                  <a:gd name="T21" fmla="*/ 174 h 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" h="174">
                    <a:moveTo>
                      <a:pt x="124" y="0"/>
                    </a:moveTo>
                    <a:lnTo>
                      <a:pt x="132" y="36"/>
                    </a:lnTo>
                    <a:lnTo>
                      <a:pt x="14" y="172"/>
                    </a:lnTo>
                    <a:lnTo>
                      <a:pt x="0" y="174"/>
                    </a:lnTo>
                    <a:lnTo>
                      <a:pt x="2" y="141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0" name="Freeform 169"/>
              <p:cNvSpPr>
                <a:spLocks/>
              </p:cNvSpPr>
              <p:nvPr/>
            </p:nvSpPr>
            <p:spPr bwMode="auto">
              <a:xfrm>
                <a:off x="999" y="222"/>
                <a:ext cx="100" cy="47"/>
              </a:xfrm>
              <a:custGeom>
                <a:avLst/>
                <a:gdLst>
                  <a:gd name="T0" fmla="*/ 100 w 400"/>
                  <a:gd name="T1" fmla="*/ 40 h 236"/>
                  <a:gd name="T2" fmla="*/ 100 w 400"/>
                  <a:gd name="T3" fmla="*/ 47 h 236"/>
                  <a:gd name="T4" fmla="*/ 0 w 400"/>
                  <a:gd name="T5" fmla="*/ 6 h 236"/>
                  <a:gd name="T6" fmla="*/ 2 w 400"/>
                  <a:gd name="T7" fmla="*/ 0 h 236"/>
                  <a:gd name="T8" fmla="*/ 3 w 400"/>
                  <a:gd name="T9" fmla="*/ 0 h 236"/>
                  <a:gd name="T10" fmla="*/ 100 w 400"/>
                  <a:gd name="T11" fmla="*/ 40 h 2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0"/>
                  <a:gd name="T19" fmla="*/ 0 h 236"/>
                  <a:gd name="T20" fmla="*/ 400 w 400"/>
                  <a:gd name="T21" fmla="*/ 236 h 2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0" h="236">
                    <a:moveTo>
                      <a:pt x="400" y="203"/>
                    </a:moveTo>
                    <a:lnTo>
                      <a:pt x="398" y="236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400" y="20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1" name="Freeform 170"/>
              <p:cNvSpPr>
                <a:spLocks/>
              </p:cNvSpPr>
              <p:nvPr/>
            </p:nvSpPr>
            <p:spPr bwMode="auto">
              <a:xfrm>
                <a:off x="892" y="189"/>
                <a:ext cx="109" cy="39"/>
              </a:xfrm>
              <a:custGeom>
                <a:avLst/>
                <a:gdLst>
                  <a:gd name="T0" fmla="*/ 109 w 437"/>
                  <a:gd name="T1" fmla="*/ 33 h 198"/>
                  <a:gd name="T2" fmla="*/ 107 w 437"/>
                  <a:gd name="T3" fmla="*/ 39 h 198"/>
                  <a:gd name="T4" fmla="*/ 0 w 437"/>
                  <a:gd name="T5" fmla="*/ 6 h 198"/>
                  <a:gd name="T6" fmla="*/ 2 w 437"/>
                  <a:gd name="T7" fmla="*/ 0 h 198"/>
                  <a:gd name="T8" fmla="*/ 2 w 437"/>
                  <a:gd name="T9" fmla="*/ 0 h 198"/>
                  <a:gd name="T10" fmla="*/ 109 w 437"/>
                  <a:gd name="T11" fmla="*/ 33 h 1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7"/>
                  <a:gd name="T19" fmla="*/ 0 h 198"/>
                  <a:gd name="T20" fmla="*/ 437 w 437"/>
                  <a:gd name="T21" fmla="*/ 198 h 1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7" h="198">
                    <a:moveTo>
                      <a:pt x="437" y="167"/>
                    </a:moveTo>
                    <a:lnTo>
                      <a:pt x="428" y="198"/>
                    </a:lnTo>
                    <a:lnTo>
                      <a:pt x="0" y="31"/>
                    </a:lnTo>
                    <a:lnTo>
                      <a:pt x="7" y="0"/>
                    </a:lnTo>
                    <a:lnTo>
                      <a:pt x="437" y="16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2" name="Freeform 171"/>
              <p:cNvSpPr>
                <a:spLocks/>
              </p:cNvSpPr>
              <p:nvPr/>
            </p:nvSpPr>
            <p:spPr bwMode="auto">
              <a:xfrm>
                <a:off x="777" y="161"/>
                <a:ext cx="116" cy="34"/>
              </a:xfrm>
              <a:custGeom>
                <a:avLst/>
                <a:gdLst>
                  <a:gd name="T0" fmla="*/ 116 w 467"/>
                  <a:gd name="T1" fmla="*/ 28 h 170"/>
                  <a:gd name="T2" fmla="*/ 114 w 467"/>
                  <a:gd name="T3" fmla="*/ 34 h 170"/>
                  <a:gd name="T4" fmla="*/ 0 w 467"/>
                  <a:gd name="T5" fmla="*/ 7 h 170"/>
                  <a:gd name="T6" fmla="*/ 1 w 467"/>
                  <a:gd name="T7" fmla="*/ 0 h 170"/>
                  <a:gd name="T8" fmla="*/ 1 w 467"/>
                  <a:gd name="T9" fmla="*/ 0 h 170"/>
                  <a:gd name="T10" fmla="*/ 116 w 467"/>
                  <a:gd name="T11" fmla="*/ 28 h 1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170"/>
                  <a:gd name="T20" fmla="*/ 467 w 467"/>
                  <a:gd name="T21" fmla="*/ 170 h 1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170">
                    <a:moveTo>
                      <a:pt x="467" y="139"/>
                    </a:moveTo>
                    <a:lnTo>
                      <a:pt x="460" y="170"/>
                    </a:lnTo>
                    <a:lnTo>
                      <a:pt x="0" y="33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67" y="1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3" name="Freeform 172"/>
              <p:cNvSpPr>
                <a:spLocks/>
              </p:cNvSpPr>
              <p:nvPr/>
            </p:nvSpPr>
            <p:spPr bwMode="auto">
              <a:xfrm>
                <a:off x="679" y="147"/>
                <a:ext cx="99" cy="21"/>
              </a:xfrm>
              <a:custGeom>
                <a:avLst/>
                <a:gdLst>
                  <a:gd name="T0" fmla="*/ 99 w 393"/>
                  <a:gd name="T1" fmla="*/ 14 h 101"/>
                  <a:gd name="T2" fmla="*/ 98 w 393"/>
                  <a:gd name="T3" fmla="*/ 21 h 101"/>
                  <a:gd name="T4" fmla="*/ 0 w 393"/>
                  <a:gd name="T5" fmla="*/ 7 h 101"/>
                  <a:gd name="T6" fmla="*/ 1 w 393"/>
                  <a:gd name="T7" fmla="*/ 0 h 101"/>
                  <a:gd name="T8" fmla="*/ 1 w 393"/>
                  <a:gd name="T9" fmla="*/ 0 h 101"/>
                  <a:gd name="T10" fmla="*/ 99 w 393"/>
                  <a:gd name="T11" fmla="*/ 14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101"/>
                  <a:gd name="T20" fmla="*/ 393 w 393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101">
                    <a:moveTo>
                      <a:pt x="393" y="68"/>
                    </a:moveTo>
                    <a:lnTo>
                      <a:pt x="389" y="101"/>
                    </a:lnTo>
                    <a:lnTo>
                      <a:pt x="0" y="3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93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4" name="Freeform 173"/>
              <p:cNvSpPr>
                <a:spLocks/>
              </p:cNvSpPr>
              <p:nvPr/>
            </p:nvSpPr>
            <p:spPr bwMode="auto">
              <a:xfrm>
                <a:off x="556" y="145"/>
                <a:ext cx="124" cy="9"/>
              </a:xfrm>
              <a:custGeom>
                <a:avLst/>
                <a:gdLst>
                  <a:gd name="T0" fmla="*/ 124 w 495"/>
                  <a:gd name="T1" fmla="*/ 2 h 42"/>
                  <a:gd name="T2" fmla="*/ 123 w 495"/>
                  <a:gd name="T3" fmla="*/ 9 h 42"/>
                  <a:gd name="T4" fmla="*/ 0 w 495"/>
                  <a:gd name="T5" fmla="*/ 7 h 42"/>
                  <a:gd name="T6" fmla="*/ 0 w 495"/>
                  <a:gd name="T7" fmla="*/ 0 h 42"/>
                  <a:gd name="T8" fmla="*/ 0 w 495"/>
                  <a:gd name="T9" fmla="*/ 0 h 42"/>
                  <a:gd name="T10" fmla="*/ 124 w 495"/>
                  <a:gd name="T11" fmla="*/ 2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5"/>
                  <a:gd name="T19" fmla="*/ 0 h 42"/>
                  <a:gd name="T20" fmla="*/ 495 w 495"/>
                  <a:gd name="T21" fmla="*/ 42 h 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5" h="42">
                    <a:moveTo>
                      <a:pt x="495" y="10"/>
                    </a:moveTo>
                    <a:lnTo>
                      <a:pt x="493" y="42"/>
                    </a:lnTo>
                    <a:lnTo>
                      <a:pt x="1" y="3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9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5" name="Freeform 174"/>
              <p:cNvSpPr>
                <a:spLocks/>
              </p:cNvSpPr>
              <p:nvPr/>
            </p:nvSpPr>
            <p:spPr bwMode="auto">
              <a:xfrm>
                <a:off x="438" y="145"/>
                <a:ext cx="119" cy="15"/>
              </a:xfrm>
              <a:custGeom>
                <a:avLst/>
                <a:gdLst>
                  <a:gd name="T0" fmla="*/ 119 w 472"/>
                  <a:gd name="T1" fmla="*/ 0 h 72"/>
                  <a:gd name="T2" fmla="*/ 119 w 472"/>
                  <a:gd name="T3" fmla="*/ 7 h 72"/>
                  <a:gd name="T4" fmla="*/ 1 w 472"/>
                  <a:gd name="T5" fmla="*/ 15 h 72"/>
                  <a:gd name="T6" fmla="*/ 0 w 472"/>
                  <a:gd name="T7" fmla="*/ 8 h 72"/>
                  <a:gd name="T8" fmla="*/ 1 w 472"/>
                  <a:gd name="T9" fmla="*/ 8 h 72"/>
                  <a:gd name="T10" fmla="*/ 119 w 472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2"/>
                  <a:gd name="T19" fmla="*/ 0 h 72"/>
                  <a:gd name="T20" fmla="*/ 472 w 472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2" h="72">
                    <a:moveTo>
                      <a:pt x="471" y="0"/>
                    </a:moveTo>
                    <a:lnTo>
                      <a:pt x="472" y="32"/>
                    </a:lnTo>
                    <a:lnTo>
                      <a:pt x="4" y="72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6" name="Freeform 175"/>
              <p:cNvSpPr>
                <a:spLocks/>
              </p:cNvSpPr>
              <p:nvPr/>
            </p:nvSpPr>
            <p:spPr bwMode="auto">
              <a:xfrm>
                <a:off x="348" y="153"/>
                <a:ext cx="91" cy="22"/>
              </a:xfrm>
              <a:custGeom>
                <a:avLst/>
                <a:gdLst>
                  <a:gd name="T0" fmla="*/ 90 w 364"/>
                  <a:gd name="T1" fmla="*/ 0 h 110"/>
                  <a:gd name="T2" fmla="*/ 91 w 364"/>
                  <a:gd name="T3" fmla="*/ 6 h 110"/>
                  <a:gd name="T4" fmla="*/ 2 w 364"/>
                  <a:gd name="T5" fmla="*/ 22 h 110"/>
                  <a:gd name="T6" fmla="*/ 0 w 364"/>
                  <a:gd name="T7" fmla="*/ 16 h 110"/>
                  <a:gd name="T8" fmla="*/ 1 w 364"/>
                  <a:gd name="T9" fmla="*/ 16 h 110"/>
                  <a:gd name="T10" fmla="*/ 90 w 364"/>
                  <a:gd name="T11" fmla="*/ 0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4"/>
                  <a:gd name="T19" fmla="*/ 0 h 110"/>
                  <a:gd name="T20" fmla="*/ 364 w 364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4" h="110">
                    <a:moveTo>
                      <a:pt x="360" y="0"/>
                    </a:moveTo>
                    <a:lnTo>
                      <a:pt x="364" y="32"/>
                    </a:lnTo>
                    <a:lnTo>
                      <a:pt x="7" y="110"/>
                    </a:lnTo>
                    <a:lnTo>
                      <a:pt x="0" y="79"/>
                    </a:lnTo>
                    <a:lnTo>
                      <a:pt x="2" y="78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7" name="Freeform 176"/>
              <p:cNvSpPr>
                <a:spLocks/>
              </p:cNvSpPr>
              <p:nvPr/>
            </p:nvSpPr>
            <p:spPr bwMode="auto">
              <a:xfrm>
                <a:off x="229" y="169"/>
                <a:ext cx="121" cy="43"/>
              </a:xfrm>
              <a:custGeom>
                <a:avLst/>
                <a:gdLst>
                  <a:gd name="T0" fmla="*/ 119 w 485"/>
                  <a:gd name="T1" fmla="*/ 0 h 216"/>
                  <a:gd name="T2" fmla="*/ 121 w 485"/>
                  <a:gd name="T3" fmla="*/ 6 h 216"/>
                  <a:gd name="T4" fmla="*/ 2 w 485"/>
                  <a:gd name="T5" fmla="*/ 43 h 216"/>
                  <a:gd name="T6" fmla="*/ 0 w 485"/>
                  <a:gd name="T7" fmla="*/ 37 h 216"/>
                  <a:gd name="T8" fmla="*/ 0 w 485"/>
                  <a:gd name="T9" fmla="*/ 37 h 216"/>
                  <a:gd name="T10" fmla="*/ 119 w 485"/>
                  <a:gd name="T11" fmla="*/ 0 h 2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5"/>
                  <a:gd name="T19" fmla="*/ 0 h 216"/>
                  <a:gd name="T20" fmla="*/ 485 w 485"/>
                  <a:gd name="T21" fmla="*/ 216 h 2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5" h="216">
                    <a:moveTo>
                      <a:pt x="478" y="0"/>
                    </a:moveTo>
                    <a:lnTo>
                      <a:pt x="485" y="31"/>
                    </a:lnTo>
                    <a:lnTo>
                      <a:pt x="10" y="216"/>
                    </a:lnTo>
                    <a:lnTo>
                      <a:pt x="0" y="187"/>
                    </a:lnTo>
                    <a:lnTo>
                      <a:pt x="1" y="186"/>
                    </a:lnTo>
                    <a:lnTo>
                      <a:pt x="4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8" name="Freeform 177"/>
              <p:cNvSpPr>
                <a:spLocks/>
              </p:cNvSpPr>
              <p:nvPr/>
            </p:nvSpPr>
            <p:spPr bwMode="auto">
              <a:xfrm>
                <a:off x="163" y="207"/>
                <a:ext cx="68" cy="33"/>
              </a:xfrm>
              <a:custGeom>
                <a:avLst/>
                <a:gdLst>
                  <a:gd name="T0" fmla="*/ 66 w 274"/>
                  <a:gd name="T1" fmla="*/ 0 h 167"/>
                  <a:gd name="T2" fmla="*/ 68 w 274"/>
                  <a:gd name="T3" fmla="*/ 6 h 167"/>
                  <a:gd name="T4" fmla="*/ 3 w 274"/>
                  <a:gd name="T5" fmla="*/ 33 h 167"/>
                  <a:gd name="T6" fmla="*/ 0 w 274"/>
                  <a:gd name="T7" fmla="*/ 27 h 167"/>
                  <a:gd name="T8" fmla="*/ 0 w 274"/>
                  <a:gd name="T9" fmla="*/ 27 h 167"/>
                  <a:gd name="T10" fmla="*/ 66 w 274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4"/>
                  <a:gd name="T19" fmla="*/ 0 h 167"/>
                  <a:gd name="T20" fmla="*/ 274 w 274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4" h="167">
                    <a:moveTo>
                      <a:pt x="264" y="0"/>
                    </a:moveTo>
                    <a:lnTo>
                      <a:pt x="274" y="29"/>
                    </a:lnTo>
                    <a:lnTo>
                      <a:pt x="12" y="167"/>
                    </a:lnTo>
                    <a:lnTo>
                      <a:pt x="0" y="138"/>
                    </a:lnTo>
                    <a:lnTo>
                      <a:pt x="1" y="137"/>
                    </a:lnTo>
                    <a:lnTo>
                      <a:pt x="26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9" name="Freeform 178"/>
              <p:cNvSpPr>
                <a:spLocks/>
              </p:cNvSpPr>
              <p:nvPr/>
            </p:nvSpPr>
            <p:spPr bwMode="auto">
              <a:xfrm>
                <a:off x="121" y="234"/>
                <a:ext cx="45" cy="30"/>
              </a:xfrm>
              <a:custGeom>
                <a:avLst/>
                <a:gdLst>
                  <a:gd name="T0" fmla="*/ 42 w 180"/>
                  <a:gd name="T1" fmla="*/ 0 h 148"/>
                  <a:gd name="T2" fmla="*/ 45 w 180"/>
                  <a:gd name="T3" fmla="*/ 6 h 148"/>
                  <a:gd name="T4" fmla="*/ 11 w 180"/>
                  <a:gd name="T5" fmla="*/ 25 h 148"/>
                  <a:gd name="T6" fmla="*/ 1 w 180"/>
                  <a:gd name="T7" fmla="*/ 30 h 148"/>
                  <a:gd name="T8" fmla="*/ 0 w 180"/>
                  <a:gd name="T9" fmla="*/ 24 h 148"/>
                  <a:gd name="T10" fmla="*/ 42 w 180"/>
                  <a:gd name="T11" fmla="*/ 0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48"/>
                  <a:gd name="T20" fmla="*/ 180 w 180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48">
                    <a:moveTo>
                      <a:pt x="168" y="0"/>
                    </a:moveTo>
                    <a:lnTo>
                      <a:pt x="180" y="29"/>
                    </a:lnTo>
                    <a:lnTo>
                      <a:pt x="44" y="124"/>
                    </a:lnTo>
                    <a:lnTo>
                      <a:pt x="4" y="148"/>
                    </a:lnTo>
                    <a:lnTo>
                      <a:pt x="0" y="118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0" name="Freeform 179"/>
              <p:cNvSpPr>
                <a:spLocks/>
              </p:cNvSpPr>
              <p:nvPr/>
            </p:nvSpPr>
            <p:spPr bwMode="auto">
              <a:xfrm>
                <a:off x="122" y="259"/>
                <a:ext cx="101" cy="25"/>
              </a:xfrm>
              <a:custGeom>
                <a:avLst/>
                <a:gdLst>
                  <a:gd name="T0" fmla="*/ 0 w 403"/>
                  <a:gd name="T1" fmla="*/ 5 h 123"/>
                  <a:gd name="T2" fmla="*/ 10 w 403"/>
                  <a:gd name="T3" fmla="*/ 0 h 123"/>
                  <a:gd name="T4" fmla="*/ 101 w 403"/>
                  <a:gd name="T5" fmla="*/ 18 h 123"/>
                  <a:gd name="T6" fmla="*/ 100 w 403"/>
                  <a:gd name="T7" fmla="*/ 25 h 123"/>
                  <a:gd name="T8" fmla="*/ 100 w 403"/>
                  <a:gd name="T9" fmla="*/ 25 h 123"/>
                  <a:gd name="T10" fmla="*/ 0 w 403"/>
                  <a:gd name="T11" fmla="*/ 5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3"/>
                  <a:gd name="T19" fmla="*/ 0 h 123"/>
                  <a:gd name="T20" fmla="*/ 403 w 403"/>
                  <a:gd name="T21" fmla="*/ 123 h 1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3" h="123">
                    <a:moveTo>
                      <a:pt x="0" y="24"/>
                    </a:moveTo>
                    <a:lnTo>
                      <a:pt x="40" y="0"/>
                    </a:lnTo>
                    <a:lnTo>
                      <a:pt x="403" y="91"/>
                    </a:lnTo>
                    <a:lnTo>
                      <a:pt x="398" y="12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1" name="Freeform 180"/>
              <p:cNvSpPr>
                <a:spLocks/>
              </p:cNvSpPr>
              <p:nvPr/>
            </p:nvSpPr>
            <p:spPr bwMode="auto">
              <a:xfrm>
                <a:off x="222" y="277"/>
                <a:ext cx="116" cy="28"/>
              </a:xfrm>
              <a:custGeom>
                <a:avLst/>
                <a:gdLst>
                  <a:gd name="T0" fmla="*/ 0 w 468"/>
                  <a:gd name="T1" fmla="*/ 6 h 140"/>
                  <a:gd name="T2" fmla="*/ 1 w 468"/>
                  <a:gd name="T3" fmla="*/ 0 h 140"/>
                  <a:gd name="T4" fmla="*/ 116 w 468"/>
                  <a:gd name="T5" fmla="*/ 21 h 140"/>
                  <a:gd name="T6" fmla="*/ 116 w 468"/>
                  <a:gd name="T7" fmla="*/ 21 h 140"/>
                  <a:gd name="T8" fmla="*/ 115 w 468"/>
                  <a:gd name="T9" fmla="*/ 28 h 140"/>
                  <a:gd name="T10" fmla="*/ 0 w 468"/>
                  <a:gd name="T11" fmla="*/ 6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8"/>
                  <a:gd name="T19" fmla="*/ 0 h 140"/>
                  <a:gd name="T20" fmla="*/ 468 w 468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8" h="140">
                    <a:moveTo>
                      <a:pt x="0" y="32"/>
                    </a:moveTo>
                    <a:lnTo>
                      <a:pt x="5" y="0"/>
                    </a:lnTo>
                    <a:lnTo>
                      <a:pt x="467" y="107"/>
                    </a:lnTo>
                    <a:lnTo>
                      <a:pt x="468" y="107"/>
                    </a:lnTo>
                    <a:lnTo>
                      <a:pt x="462" y="14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2" name="Freeform 181"/>
              <p:cNvSpPr>
                <a:spLocks/>
              </p:cNvSpPr>
              <p:nvPr/>
            </p:nvSpPr>
            <p:spPr bwMode="auto">
              <a:xfrm>
                <a:off x="337" y="299"/>
                <a:ext cx="107" cy="30"/>
              </a:xfrm>
              <a:custGeom>
                <a:avLst/>
                <a:gdLst>
                  <a:gd name="T0" fmla="*/ 0 w 428"/>
                  <a:gd name="T1" fmla="*/ 7 h 150"/>
                  <a:gd name="T2" fmla="*/ 2 w 428"/>
                  <a:gd name="T3" fmla="*/ 0 h 150"/>
                  <a:gd name="T4" fmla="*/ 107 w 428"/>
                  <a:gd name="T5" fmla="*/ 24 h 150"/>
                  <a:gd name="T6" fmla="*/ 107 w 428"/>
                  <a:gd name="T7" fmla="*/ 24 h 150"/>
                  <a:gd name="T8" fmla="*/ 105 w 428"/>
                  <a:gd name="T9" fmla="*/ 30 h 150"/>
                  <a:gd name="T10" fmla="*/ 0 w 428"/>
                  <a:gd name="T11" fmla="*/ 7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8"/>
                  <a:gd name="T19" fmla="*/ 0 h 150"/>
                  <a:gd name="T20" fmla="*/ 428 w 428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8" h="150">
                    <a:moveTo>
                      <a:pt x="0" y="33"/>
                    </a:moveTo>
                    <a:lnTo>
                      <a:pt x="6" y="0"/>
                    </a:lnTo>
                    <a:lnTo>
                      <a:pt x="427" y="118"/>
                    </a:lnTo>
                    <a:lnTo>
                      <a:pt x="428" y="118"/>
                    </a:lnTo>
                    <a:lnTo>
                      <a:pt x="421" y="15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3" name="Freeform 182"/>
              <p:cNvSpPr>
                <a:spLocks/>
              </p:cNvSpPr>
              <p:nvPr/>
            </p:nvSpPr>
            <p:spPr bwMode="auto">
              <a:xfrm>
                <a:off x="442" y="322"/>
                <a:ext cx="125" cy="38"/>
              </a:xfrm>
              <a:custGeom>
                <a:avLst/>
                <a:gdLst>
                  <a:gd name="T0" fmla="*/ 0 w 500"/>
                  <a:gd name="T1" fmla="*/ 6 h 190"/>
                  <a:gd name="T2" fmla="*/ 2 w 500"/>
                  <a:gd name="T3" fmla="*/ 0 h 190"/>
                  <a:gd name="T4" fmla="*/ 125 w 500"/>
                  <a:gd name="T5" fmla="*/ 31 h 190"/>
                  <a:gd name="T6" fmla="*/ 125 w 500"/>
                  <a:gd name="T7" fmla="*/ 32 h 190"/>
                  <a:gd name="T8" fmla="*/ 123 w 500"/>
                  <a:gd name="T9" fmla="*/ 38 h 190"/>
                  <a:gd name="T10" fmla="*/ 0 w 500"/>
                  <a:gd name="T11" fmla="*/ 6 h 1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0"/>
                  <a:gd name="T19" fmla="*/ 0 h 190"/>
                  <a:gd name="T20" fmla="*/ 500 w 500"/>
                  <a:gd name="T21" fmla="*/ 190 h 1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0" h="190">
                    <a:moveTo>
                      <a:pt x="0" y="32"/>
                    </a:moveTo>
                    <a:lnTo>
                      <a:pt x="7" y="0"/>
                    </a:lnTo>
                    <a:lnTo>
                      <a:pt x="500" y="157"/>
                    </a:lnTo>
                    <a:lnTo>
                      <a:pt x="500" y="159"/>
                    </a:lnTo>
                    <a:lnTo>
                      <a:pt x="493" y="19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4" name="Freeform 183"/>
              <p:cNvSpPr>
                <a:spLocks/>
              </p:cNvSpPr>
              <p:nvPr/>
            </p:nvSpPr>
            <p:spPr bwMode="auto">
              <a:xfrm>
                <a:off x="566" y="354"/>
                <a:ext cx="141" cy="49"/>
              </a:xfrm>
              <a:custGeom>
                <a:avLst/>
                <a:gdLst>
                  <a:gd name="T0" fmla="*/ 0 w 566"/>
                  <a:gd name="T1" fmla="*/ 6 h 246"/>
                  <a:gd name="T2" fmla="*/ 2 w 566"/>
                  <a:gd name="T3" fmla="*/ 0 h 246"/>
                  <a:gd name="T4" fmla="*/ 141 w 566"/>
                  <a:gd name="T5" fmla="*/ 43 h 246"/>
                  <a:gd name="T6" fmla="*/ 141 w 566"/>
                  <a:gd name="T7" fmla="*/ 43 h 246"/>
                  <a:gd name="T8" fmla="*/ 139 w 566"/>
                  <a:gd name="T9" fmla="*/ 49 h 246"/>
                  <a:gd name="T10" fmla="*/ 0 w 566"/>
                  <a:gd name="T11" fmla="*/ 6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6"/>
                  <a:gd name="T19" fmla="*/ 0 h 246"/>
                  <a:gd name="T20" fmla="*/ 566 w 566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6" h="246">
                    <a:moveTo>
                      <a:pt x="0" y="31"/>
                    </a:moveTo>
                    <a:lnTo>
                      <a:pt x="7" y="0"/>
                    </a:lnTo>
                    <a:lnTo>
                      <a:pt x="565" y="215"/>
                    </a:lnTo>
                    <a:lnTo>
                      <a:pt x="566" y="215"/>
                    </a:lnTo>
                    <a:lnTo>
                      <a:pt x="556" y="24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5" name="Freeform 184"/>
              <p:cNvSpPr>
                <a:spLocks/>
              </p:cNvSpPr>
              <p:nvPr/>
            </p:nvSpPr>
            <p:spPr bwMode="auto">
              <a:xfrm>
                <a:off x="704" y="397"/>
                <a:ext cx="111" cy="49"/>
              </a:xfrm>
              <a:custGeom>
                <a:avLst/>
                <a:gdLst>
                  <a:gd name="T0" fmla="*/ 0 w 441"/>
                  <a:gd name="T1" fmla="*/ 6 h 246"/>
                  <a:gd name="T2" fmla="*/ 3 w 441"/>
                  <a:gd name="T3" fmla="*/ 0 h 246"/>
                  <a:gd name="T4" fmla="*/ 110 w 441"/>
                  <a:gd name="T5" fmla="*/ 43 h 246"/>
                  <a:gd name="T6" fmla="*/ 111 w 441"/>
                  <a:gd name="T7" fmla="*/ 43 h 246"/>
                  <a:gd name="T8" fmla="*/ 108 w 441"/>
                  <a:gd name="T9" fmla="*/ 49 h 246"/>
                  <a:gd name="T10" fmla="*/ 0 w 441"/>
                  <a:gd name="T11" fmla="*/ 6 h 2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1"/>
                  <a:gd name="T19" fmla="*/ 0 h 246"/>
                  <a:gd name="T20" fmla="*/ 441 w 441"/>
                  <a:gd name="T21" fmla="*/ 246 h 2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1" h="246">
                    <a:moveTo>
                      <a:pt x="0" y="31"/>
                    </a:moveTo>
                    <a:lnTo>
                      <a:pt x="10" y="0"/>
                    </a:lnTo>
                    <a:lnTo>
                      <a:pt x="439" y="217"/>
                    </a:lnTo>
                    <a:lnTo>
                      <a:pt x="441" y="218"/>
                    </a:lnTo>
                    <a:lnTo>
                      <a:pt x="428" y="246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6" name="Freeform 185"/>
              <p:cNvSpPr>
                <a:spLocks/>
              </p:cNvSpPr>
              <p:nvPr/>
            </p:nvSpPr>
            <p:spPr bwMode="auto">
              <a:xfrm>
                <a:off x="812" y="441"/>
                <a:ext cx="93" cy="62"/>
              </a:xfrm>
              <a:custGeom>
                <a:avLst/>
                <a:gdLst>
                  <a:gd name="T0" fmla="*/ 0 w 374"/>
                  <a:gd name="T1" fmla="*/ 6 h 312"/>
                  <a:gd name="T2" fmla="*/ 3 w 374"/>
                  <a:gd name="T3" fmla="*/ 0 h 312"/>
                  <a:gd name="T4" fmla="*/ 92 w 374"/>
                  <a:gd name="T5" fmla="*/ 57 h 312"/>
                  <a:gd name="T6" fmla="*/ 93 w 374"/>
                  <a:gd name="T7" fmla="*/ 57 h 312"/>
                  <a:gd name="T8" fmla="*/ 89 w 374"/>
                  <a:gd name="T9" fmla="*/ 62 h 312"/>
                  <a:gd name="T10" fmla="*/ 0 w 374"/>
                  <a:gd name="T11" fmla="*/ 6 h 3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312"/>
                  <a:gd name="T20" fmla="*/ 374 w 374"/>
                  <a:gd name="T21" fmla="*/ 312 h 3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312">
                    <a:moveTo>
                      <a:pt x="0" y="28"/>
                    </a:moveTo>
                    <a:lnTo>
                      <a:pt x="13" y="0"/>
                    </a:lnTo>
                    <a:lnTo>
                      <a:pt x="371" y="285"/>
                    </a:lnTo>
                    <a:lnTo>
                      <a:pt x="374" y="287"/>
                    </a:lnTo>
                    <a:lnTo>
                      <a:pt x="356" y="312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7" name="Freeform 186"/>
              <p:cNvSpPr>
                <a:spLocks/>
              </p:cNvSpPr>
              <p:nvPr/>
            </p:nvSpPr>
            <p:spPr bwMode="auto">
              <a:xfrm>
                <a:off x="901" y="498"/>
                <a:ext cx="66" cy="65"/>
              </a:xfrm>
              <a:custGeom>
                <a:avLst/>
                <a:gdLst>
                  <a:gd name="T0" fmla="*/ 0 w 268"/>
                  <a:gd name="T1" fmla="*/ 5 h 323"/>
                  <a:gd name="T2" fmla="*/ 4 w 268"/>
                  <a:gd name="T3" fmla="*/ 0 h 323"/>
                  <a:gd name="T4" fmla="*/ 65 w 268"/>
                  <a:gd name="T5" fmla="*/ 61 h 323"/>
                  <a:gd name="T6" fmla="*/ 66 w 268"/>
                  <a:gd name="T7" fmla="*/ 64 h 323"/>
                  <a:gd name="T8" fmla="*/ 60 w 268"/>
                  <a:gd name="T9" fmla="*/ 65 h 323"/>
                  <a:gd name="T10" fmla="*/ 0 w 268"/>
                  <a:gd name="T11" fmla="*/ 5 h 3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323"/>
                  <a:gd name="T20" fmla="*/ 268 w 268"/>
                  <a:gd name="T21" fmla="*/ 323 h 3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323">
                    <a:moveTo>
                      <a:pt x="0" y="25"/>
                    </a:moveTo>
                    <a:lnTo>
                      <a:pt x="18" y="0"/>
                    </a:lnTo>
                    <a:lnTo>
                      <a:pt x="265" y="305"/>
                    </a:lnTo>
                    <a:lnTo>
                      <a:pt x="268" y="316"/>
                    </a:lnTo>
                    <a:lnTo>
                      <a:pt x="242" y="32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8" name="Freeform 187"/>
              <p:cNvSpPr>
                <a:spLocks/>
              </p:cNvSpPr>
              <p:nvPr/>
            </p:nvSpPr>
            <p:spPr bwMode="auto">
              <a:xfrm>
                <a:off x="961" y="561"/>
                <a:ext cx="6" cy="75"/>
              </a:xfrm>
              <a:custGeom>
                <a:avLst/>
                <a:gdLst>
                  <a:gd name="T0" fmla="*/ 0 w 26"/>
                  <a:gd name="T1" fmla="*/ 1 h 375"/>
                  <a:gd name="T2" fmla="*/ 6 w 26"/>
                  <a:gd name="T3" fmla="*/ 0 h 375"/>
                  <a:gd name="T4" fmla="*/ 6 w 26"/>
                  <a:gd name="T5" fmla="*/ 75 h 375"/>
                  <a:gd name="T6" fmla="*/ 6 w 26"/>
                  <a:gd name="T7" fmla="*/ 75 h 375"/>
                  <a:gd name="T8" fmla="*/ 0 w 26"/>
                  <a:gd name="T9" fmla="*/ 75 h 375"/>
                  <a:gd name="T10" fmla="*/ 0 w 26"/>
                  <a:gd name="T11" fmla="*/ 1 h 3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"/>
                  <a:gd name="T19" fmla="*/ 0 h 375"/>
                  <a:gd name="T20" fmla="*/ 26 w 26"/>
                  <a:gd name="T21" fmla="*/ 375 h 3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" h="375">
                    <a:moveTo>
                      <a:pt x="0" y="7"/>
                    </a:moveTo>
                    <a:lnTo>
                      <a:pt x="26" y="0"/>
                    </a:lnTo>
                    <a:lnTo>
                      <a:pt x="26" y="374"/>
                    </a:lnTo>
                    <a:lnTo>
                      <a:pt x="26" y="375"/>
                    </a:lnTo>
                    <a:lnTo>
                      <a:pt x="0" y="37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29" name="Freeform 188"/>
              <p:cNvSpPr>
                <a:spLocks/>
              </p:cNvSpPr>
              <p:nvPr/>
            </p:nvSpPr>
            <p:spPr bwMode="auto">
              <a:xfrm>
                <a:off x="959" y="636"/>
                <a:ext cx="8" cy="40"/>
              </a:xfrm>
              <a:custGeom>
                <a:avLst/>
                <a:gdLst>
                  <a:gd name="T0" fmla="*/ 2 w 34"/>
                  <a:gd name="T1" fmla="*/ 0 h 198"/>
                  <a:gd name="T2" fmla="*/ 8 w 34"/>
                  <a:gd name="T3" fmla="*/ 0 h 198"/>
                  <a:gd name="T4" fmla="*/ 6 w 34"/>
                  <a:gd name="T5" fmla="*/ 40 h 198"/>
                  <a:gd name="T6" fmla="*/ 6 w 34"/>
                  <a:gd name="T7" fmla="*/ 40 h 198"/>
                  <a:gd name="T8" fmla="*/ 0 w 34"/>
                  <a:gd name="T9" fmla="*/ 40 h 198"/>
                  <a:gd name="T10" fmla="*/ 2 w 34"/>
                  <a:gd name="T11" fmla="*/ 0 h 1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98"/>
                  <a:gd name="T20" fmla="*/ 34 w 34"/>
                  <a:gd name="T21" fmla="*/ 198 h 1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98">
                    <a:moveTo>
                      <a:pt x="8" y="0"/>
                    </a:moveTo>
                    <a:lnTo>
                      <a:pt x="34" y="1"/>
                    </a:lnTo>
                    <a:lnTo>
                      <a:pt x="26" y="197"/>
                    </a:lnTo>
                    <a:lnTo>
                      <a:pt x="26" y="198"/>
                    </a:lnTo>
                    <a:lnTo>
                      <a:pt x="0" y="19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0" name="Freeform 189"/>
              <p:cNvSpPr>
                <a:spLocks/>
              </p:cNvSpPr>
              <p:nvPr/>
            </p:nvSpPr>
            <p:spPr bwMode="auto">
              <a:xfrm>
                <a:off x="953" y="675"/>
                <a:ext cx="12" cy="54"/>
              </a:xfrm>
              <a:custGeom>
                <a:avLst/>
                <a:gdLst>
                  <a:gd name="T0" fmla="*/ 6 w 49"/>
                  <a:gd name="T1" fmla="*/ 0 h 268"/>
                  <a:gd name="T2" fmla="*/ 12 w 49"/>
                  <a:gd name="T3" fmla="*/ 0 h 268"/>
                  <a:gd name="T4" fmla="*/ 6 w 49"/>
                  <a:gd name="T5" fmla="*/ 52 h 268"/>
                  <a:gd name="T6" fmla="*/ 5 w 49"/>
                  <a:gd name="T7" fmla="*/ 54 h 268"/>
                  <a:gd name="T8" fmla="*/ 0 w 49"/>
                  <a:gd name="T9" fmla="*/ 50 h 268"/>
                  <a:gd name="T10" fmla="*/ 6 w 49"/>
                  <a:gd name="T11" fmla="*/ 0 h 2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268"/>
                  <a:gd name="T20" fmla="*/ 49 w 49"/>
                  <a:gd name="T21" fmla="*/ 268 h 2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268">
                    <a:moveTo>
                      <a:pt x="23" y="0"/>
                    </a:moveTo>
                    <a:lnTo>
                      <a:pt x="49" y="2"/>
                    </a:lnTo>
                    <a:lnTo>
                      <a:pt x="26" y="257"/>
                    </a:lnTo>
                    <a:lnTo>
                      <a:pt x="21" y="268"/>
                    </a:lnTo>
                    <a:lnTo>
                      <a:pt x="0" y="249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1" name="Freeform 190"/>
              <p:cNvSpPr>
                <a:spLocks/>
              </p:cNvSpPr>
              <p:nvPr/>
            </p:nvSpPr>
            <p:spPr bwMode="auto">
              <a:xfrm>
                <a:off x="927" y="725"/>
                <a:ext cx="31" cy="30"/>
              </a:xfrm>
              <a:custGeom>
                <a:avLst/>
                <a:gdLst>
                  <a:gd name="T0" fmla="*/ 26 w 128"/>
                  <a:gd name="T1" fmla="*/ 0 h 149"/>
                  <a:gd name="T2" fmla="*/ 31 w 128"/>
                  <a:gd name="T3" fmla="*/ 4 h 149"/>
                  <a:gd name="T4" fmla="*/ 4 w 128"/>
                  <a:gd name="T5" fmla="*/ 30 h 149"/>
                  <a:gd name="T6" fmla="*/ 3 w 128"/>
                  <a:gd name="T7" fmla="*/ 30 h 149"/>
                  <a:gd name="T8" fmla="*/ 0 w 128"/>
                  <a:gd name="T9" fmla="*/ 24 h 149"/>
                  <a:gd name="T10" fmla="*/ 26 w 128"/>
                  <a:gd name="T11" fmla="*/ 0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149"/>
                  <a:gd name="T20" fmla="*/ 128 w 128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149">
                    <a:moveTo>
                      <a:pt x="107" y="0"/>
                    </a:moveTo>
                    <a:lnTo>
                      <a:pt x="128" y="19"/>
                    </a:lnTo>
                    <a:lnTo>
                      <a:pt x="16" y="147"/>
                    </a:lnTo>
                    <a:lnTo>
                      <a:pt x="14" y="149"/>
                    </a:lnTo>
                    <a:lnTo>
                      <a:pt x="0" y="121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2" name="Freeform 191"/>
              <p:cNvSpPr>
                <a:spLocks/>
              </p:cNvSpPr>
              <p:nvPr/>
            </p:nvSpPr>
            <p:spPr bwMode="auto">
              <a:xfrm>
                <a:off x="887" y="749"/>
                <a:ext cx="43" cy="28"/>
              </a:xfrm>
              <a:custGeom>
                <a:avLst/>
                <a:gdLst>
                  <a:gd name="T0" fmla="*/ 39 w 170"/>
                  <a:gd name="T1" fmla="*/ 0 h 137"/>
                  <a:gd name="T2" fmla="*/ 43 w 170"/>
                  <a:gd name="T3" fmla="*/ 6 h 137"/>
                  <a:gd name="T4" fmla="*/ 3 w 170"/>
                  <a:gd name="T5" fmla="*/ 28 h 137"/>
                  <a:gd name="T6" fmla="*/ 2 w 170"/>
                  <a:gd name="T7" fmla="*/ 28 h 137"/>
                  <a:gd name="T8" fmla="*/ 0 w 170"/>
                  <a:gd name="T9" fmla="*/ 22 h 137"/>
                  <a:gd name="T10" fmla="*/ 39 w 170"/>
                  <a:gd name="T11" fmla="*/ 0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0"/>
                  <a:gd name="T19" fmla="*/ 0 h 137"/>
                  <a:gd name="T20" fmla="*/ 170 w 170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0" h="137">
                    <a:moveTo>
                      <a:pt x="156" y="0"/>
                    </a:moveTo>
                    <a:lnTo>
                      <a:pt x="170" y="28"/>
                    </a:lnTo>
                    <a:lnTo>
                      <a:pt x="11" y="136"/>
                    </a:lnTo>
                    <a:lnTo>
                      <a:pt x="8" y="137"/>
                    </a:lnTo>
                    <a:lnTo>
                      <a:pt x="0" y="106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3" name="Freeform 192"/>
              <p:cNvSpPr>
                <a:spLocks/>
              </p:cNvSpPr>
              <p:nvPr/>
            </p:nvSpPr>
            <p:spPr bwMode="auto">
              <a:xfrm>
                <a:off x="840" y="770"/>
                <a:ext cx="49" cy="21"/>
              </a:xfrm>
              <a:custGeom>
                <a:avLst/>
                <a:gdLst>
                  <a:gd name="T0" fmla="*/ 47 w 198"/>
                  <a:gd name="T1" fmla="*/ 0 h 101"/>
                  <a:gd name="T2" fmla="*/ 49 w 198"/>
                  <a:gd name="T3" fmla="*/ 6 h 101"/>
                  <a:gd name="T4" fmla="*/ 2 w 198"/>
                  <a:gd name="T5" fmla="*/ 21 h 101"/>
                  <a:gd name="T6" fmla="*/ 1 w 198"/>
                  <a:gd name="T7" fmla="*/ 21 h 101"/>
                  <a:gd name="T8" fmla="*/ 0 w 198"/>
                  <a:gd name="T9" fmla="*/ 14 h 101"/>
                  <a:gd name="T10" fmla="*/ 47 w 198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8"/>
                  <a:gd name="T19" fmla="*/ 0 h 101"/>
                  <a:gd name="T20" fmla="*/ 198 w 198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8" h="101">
                    <a:moveTo>
                      <a:pt x="190" y="0"/>
                    </a:moveTo>
                    <a:lnTo>
                      <a:pt x="198" y="31"/>
                    </a:lnTo>
                    <a:lnTo>
                      <a:pt x="7" y="101"/>
                    </a:lnTo>
                    <a:lnTo>
                      <a:pt x="6" y="101"/>
                    </a:lnTo>
                    <a:lnTo>
                      <a:pt x="0" y="69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4" name="Freeform 193"/>
              <p:cNvSpPr>
                <a:spLocks/>
              </p:cNvSpPr>
              <p:nvPr/>
            </p:nvSpPr>
            <p:spPr bwMode="auto">
              <a:xfrm>
                <a:off x="777" y="784"/>
                <a:ext cx="65" cy="20"/>
              </a:xfrm>
              <a:custGeom>
                <a:avLst/>
                <a:gdLst>
                  <a:gd name="T0" fmla="*/ 63 w 259"/>
                  <a:gd name="T1" fmla="*/ 0 h 101"/>
                  <a:gd name="T2" fmla="*/ 65 w 259"/>
                  <a:gd name="T3" fmla="*/ 6 h 101"/>
                  <a:gd name="T4" fmla="*/ 1 w 259"/>
                  <a:gd name="T5" fmla="*/ 20 h 101"/>
                  <a:gd name="T6" fmla="*/ 1 w 259"/>
                  <a:gd name="T7" fmla="*/ 20 h 101"/>
                  <a:gd name="T8" fmla="*/ 0 w 259"/>
                  <a:gd name="T9" fmla="*/ 13 h 101"/>
                  <a:gd name="T10" fmla="*/ 63 w 259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9"/>
                  <a:gd name="T19" fmla="*/ 0 h 101"/>
                  <a:gd name="T20" fmla="*/ 259 w 259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9" h="101">
                    <a:moveTo>
                      <a:pt x="253" y="0"/>
                    </a:moveTo>
                    <a:lnTo>
                      <a:pt x="259" y="32"/>
                    </a:lnTo>
                    <a:lnTo>
                      <a:pt x="5" y="100"/>
                    </a:lnTo>
                    <a:lnTo>
                      <a:pt x="4" y="101"/>
                    </a:lnTo>
                    <a:lnTo>
                      <a:pt x="0" y="68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5" name="Freeform 194"/>
              <p:cNvSpPr>
                <a:spLocks/>
              </p:cNvSpPr>
              <p:nvPr/>
            </p:nvSpPr>
            <p:spPr bwMode="auto">
              <a:xfrm>
                <a:off x="703" y="798"/>
                <a:ext cx="75" cy="16"/>
              </a:xfrm>
              <a:custGeom>
                <a:avLst/>
                <a:gdLst>
                  <a:gd name="T0" fmla="*/ 74 w 298"/>
                  <a:gd name="T1" fmla="*/ 0 h 81"/>
                  <a:gd name="T2" fmla="*/ 75 w 298"/>
                  <a:gd name="T3" fmla="*/ 7 h 81"/>
                  <a:gd name="T4" fmla="*/ 1 w 298"/>
                  <a:gd name="T5" fmla="*/ 16 h 81"/>
                  <a:gd name="T6" fmla="*/ 0 w 298"/>
                  <a:gd name="T7" fmla="*/ 10 h 81"/>
                  <a:gd name="T8" fmla="*/ 0 w 298"/>
                  <a:gd name="T9" fmla="*/ 10 h 81"/>
                  <a:gd name="T10" fmla="*/ 74 w 298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8"/>
                  <a:gd name="T19" fmla="*/ 0 h 81"/>
                  <a:gd name="T20" fmla="*/ 298 w 298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8" h="81">
                    <a:moveTo>
                      <a:pt x="294" y="0"/>
                    </a:moveTo>
                    <a:lnTo>
                      <a:pt x="298" y="33"/>
                    </a:lnTo>
                    <a:lnTo>
                      <a:pt x="4" y="81"/>
                    </a:lnTo>
                    <a:lnTo>
                      <a:pt x="0" y="49"/>
                    </a:lnTo>
                    <a:lnTo>
                      <a:pt x="29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6" name="Freeform 195"/>
              <p:cNvSpPr>
                <a:spLocks/>
              </p:cNvSpPr>
              <p:nvPr/>
            </p:nvSpPr>
            <p:spPr bwMode="auto">
              <a:xfrm>
                <a:off x="624" y="808"/>
                <a:ext cx="80" cy="18"/>
              </a:xfrm>
              <a:custGeom>
                <a:avLst/>
                <a:gdLst>
                  <a:gd name="T0" fmla="*/ 79 w 322"/>
                  <a:gd name="T1" fmla="*/ 0 h 92"/>
                  <a:gd name="T2" fmla="*/ 80 w 322"/>
                  <a:gd name="T3" fmla="*/ 6 h 92"/>
                  <a:gd name="T4" fmla="*/ 1 w 322"/>
                  <a:gd name="T5" fmla="*/ 18 h 92"/>
                  <a:gd name="T6" fmla="*/ 1 w 322"/>
                  <a:gd name="T7" fmla="*/ 18 h 92"/>
                  <a:gd name="T8" fmla="*/ 0 w 322"/>
                  <a:gd name="T9" fmla="*/ 12 h 92"/>
                  <a:gd name="T10" fmla="*/ 79 w 322"/>
                  <a:gd name="T11" fmla="*/ 0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2"/>
                  <a:gd name="T19" fmla="*/ 0 h 92"/>
                  <a:gd name="T20" fmla="*/ 322 w 322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2" h="92">
                    <a:moveTo>
                      <a:pt x="318" y="0"/>
                    </a:moveTo>
                    <a:lnTo>
                      <a:pt x="322" y="32"/>
                    </a:lnTo>
                    <a:lnTo>
                      <a:pt x="3" y="92"/>
                    </a:lnTo>
                    <a:lnTo>
                      <a:pt x="0" y="60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7" name="Freeform 196"/>
              <p:cNvSpPr>
                <a:spLocks/>
              </p:cNvSpPr>
              <p:nvPr/>
            </p:nvSpPr>
            <p:spPr bwMode="auto">
              <a:xfrm>
                <a:off x="544" y="820"/>
                <a:ext cx="80" cy="14"/>
              </a:xfrm>
              <a:custGeom>
                <a:avLst/>
                <a:gdLst>
                  <a:gd name="T0" fmla="*/ 79 w 322"/>
                  <a:gd name="T1" fmla="*/ 0 h 71"/>
                  <a:gd name="T2" fmla="*/ 80 w 322"/>
                  <a:gd name="T3" fmla="*/ 6 h 71"/>
                  <a:gd name="T4" fmla="*/ 1 w 322"/>
                  <a:gd name="T5" fmla="*/ 14 h 71"/>
                  <a:gd name="T6" fmla="*/ 0 w 322"/>
                  <a:gd name="T7" fmla="*/ 7 h 71"/>
                  <a:gd name="T8" fmla="*/ 0 w 322"/>
                  <a:gd name="T9" fmla="*/ 7 h 71"/>
                  <a:gd name="T10" fmla="*/ 79 w 322"/>
                  <a:gd name="T11" fmla="*/ 0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2"/>
                  <a:gd name="T19" fmla="*/ 0 h 71"/>
                  <a:gd name="T20" fmla="*/ 322 w 322"/>
                  <a:gd name="T21" fmla="*/ 71 h 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2" h="71">
                    <a:moveTo>
                      <a:pt x="319" y="0"/>
                    </a:moveTo>
                    <a:lnTo>
                      <a:pt x="322" y="32"/>
                    </a:lnTo>
                    <a:lnTo>
                      <a:pt x="4" y="71"/>
                    </a:lnTo>
                    <a:lnTo>
                      <a:pt x="0" y="38"/>
                    </a:lnTo>
                    <a:lnTo>
                      <a:pt x="1" y="38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8" name="Freeform 197"/>
              <p:cNvSpPr>
                <a:spLocks/>
              </p:cNvSpPr>
              <p:nvPr/>
            </p:nvSpPr>
            <p:spPr bwMode="auto">
              <a:xfrm>
                <a:off x="466" y="827"/>
                <a:ext cx="79" cy="21"/>
              </a:xfrm>
              <a:custGeom>
                <a:avLst/>
                <a:gdLst>
                  <a:gd name="T0" fmla="*/ 78 w 315"/>
                  <a:gd name="T1" fmla="*/ 0 h 102"/>
                  <a:gd name="T2" fmla="*/ 79 w 315"/>
                  <a:gd name="T3" fmla="*/ 7 h 102"/>
                  <a:gd name="T4" fmla="*/ 1 w 315"/>
                  <a:gd name="T5" fmla="*/ 21 h 102"/>
                  <a:gd name="T6" fmla="*/ 0 w 315"/>
                  <a:gd name="T7" fmla="*/ 14 h 102"/>
                  <a:gd name="T8" fmla="*/ 0 w 315"/>
                  <a:gd name="T9" fmla="*/ 14 h 102"/>
                  <a:gd name="T10" fmla="*/ 78 w 315"/>
                  <a:gd name="T11" fmla="*/ 0 h 1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5"/>
                  <a:gd name="T19" fmla="*/ 0 h 102"/>
                  <a:gd name="T20" fmla="*/ 315 w 315"/>
                  <a:gd name="T21" fmla="*/ 102 h 1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5" h="102">
                    <a:moveTo>
                      <a:pt x="311" y="0"/>
                    </a:moveTo>
                    <a:lnTo>
                      <a:pt x="315" y="33"/>
                    </a:lnTo>
                    <a:lnTo>
                      <a:pt x="5" y="102"/>
                    </a:lnTo>
                    <a:lnTo>
                      <a:pt x="0" y="69"/>
                    </a:lnTo>
                    <a:lnTo>
                      <a:pt x="3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39" name="Freeform 198"/>
              <p:cNvSpPr>
                <a:spLocks/>
              </p:cNvSpPr>
              <p:nvPr/>
            </p:nvSpPr>
            <p:spPr bwMode="auto">
              <a:xfrm>
                <a:off x="396" y="841"/>
                <a:ext cx="72" cy="20"/>
              </a:xfrm>
              <a:custGeom>
                <a:avLst/>
                <a:gdLst>
                  <a:gd name="T0" fmla="*/ 71 w 286"/>
                  <a:gd name="T1" fmla="*/ 0 h 101"/>
                  <a:gd name="T2" fmla="*/ 72 w 286"/>
                  <a:gd name="T3" fmla="*/ 7 h 101"/>
                  <a:gd name="T4" fmla="*/ 2 w 286"/>
                  <a:gd name="T5" fmla="*/ 20 h 101"/>
                  <a:gd name="T6" fmla="*/ 0 w 286"/>
                  <a:gd name="T7" fmla="*/ 14 h 101"/>
                  <a:gd name="T8" fmla="*/ 1 w 286"/>
                  <a:gd name="T9" fmla="*/ 14 h 101"/>
                  <a:gd name="T10" fmla="*/ 71 w 286"/>
                  <a:gd name="T11" fmla="*/ 0 h 10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6"/>
                  <a:gd name="T19" fmla="*/ 0 h 101"/>
                  <a:gd name="T20" fmla="*/ 286 w 286"/>
                  <a:gd name="T21" fmla="*/ 101 h 10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6" h="101">
                    <a:moveTo>
                      <a:pt x="281" y="0"/>
                    </a:moveTo>
                    <a:lnTo>
                      <a:pt x="286" y="33"/>
                    </a:lnTo>
                    <a:lnTo>
                      <a:pt x="8" y="101"/>
                    </a:lnTo>
                    <a:lnTo>
                      <a:pt x="0" y="70"/>
                    </a:lnTo>
                    <a:lnTo>
                      <a:pt x="2" y="70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0" name="Freeform 199"/>
              <p:cNvSpPr>
                <a:spLocks/>
              </p:cNvSpPr>
              <p:nvPr/>
            </p:nvSpPr>
            <p:spPr bwMode="auto">
              <a:xfrm>
                <a:off x="356" y="855"/>
                <a:ext cx="42" cy="20"/>
              </a:xfrm>
              <a:custGeom>
                <a:avLst/>
                <a:gdLst>
                  <a:gd name="T0" fmla="*/ 40 w 168"/>
                  <a:gd name="T1" fmla="*/ 0 h 99"/>
                  <a:gd name="T2" fmla="*/ 42 w 168"/>
                  <a:gd name="T3" fmla="*/ 6 h 99"/>
                  <a:gd name="T4" fmla="*/ 3 w 168"/>
                  <a:gd name="T5" fmla="*/ 20 h 99"/>
                  <a:gd name="T6" fmla="*/ 0 w 168"/>
                  <a:gd name="T7" fmla="*/ 14 h 99"/>
                  <a:gd name="T8" fmla="*/ 1 w 168"/>
                  <a:gd name="T9" fmla="*/ 14 h 99"/>
                  <a:gd name="T10" fmla="*/ 40 w 168"/>
                  <a:gd name="T11" fmla="*/ 0 h 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8"/>
                  <a:gd name="T19" fmla="*/ 0 h 99"/>
                  <a:gd name="T20" fmla="*/ 168 w 168"/>
                  <a:gd name="T21" fmla="*/ 99 h 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8" h="99">
                    <a:moveTo>
                      <a:pt x="160" y="0"/>
                    </a:moveTo>
                    <a:lnTo>
                      <a:pt x="168" y="31"/>
                    </a:lnTo>
                    <a:lnTo>
                      <a:pt x="12" y="99"/>
                    </a:lnTo>
                    <a:lnTo>
                      <a:pt x="0" y="70"/>
                    </a:lnTo>
                    <a:lnTo>
                      <a:pt x="2" y="69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1" name="Freeform 200"/>
              <p:cNvSpPr>
                <a:spLocks/>
              </p:cNvSpPr>
              <p:nvPr/>
            </p:nvSpPr>
            <p:spPr bwMode="auto">
              <a:xfrm>
                <a:off x="338" y="869"/>
                <a:ext cx="21" cy="16"/>
              </a:xfrm>
              <a:custGeom>
                <a:avLst/>
                <a:gdLst>
                  <a:gd name="T0" fmla="*/ 18 w 84"/>
                  <a:gd name="T1" fmla="*/ 0 h 78"/>
                  <a:gd name="T2" fmla="*/ 21 w 84"/>
                  <a:gd name="T3" fmla="*/ 6 h 78"/>
                  <a:gd name="T4" fmla="*/ 9 w 84"/>
                  <a:gd name="T5" fmla="*/ 13 h 78"/>
                  <a:gd name="T6" fmla="*/ 1 w 84"/>
                  <a:gd name="T7" fmla="*/ 16 h 78"/>
                  <a:gd name="T8" fmla="*/ 0 w 84"/>
                  <a:gd name="T9" fmla="*/ 10 h 78"/>
                  <a:gd name="T10" fmla="*/ 18 w 84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78"/>
                  <a:gd name="T20" fmla="*/ 84 w 84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78">
                    <a:moveTo>
                      <a:pt x="72" y="0"/>
                    </a:moveTo>
                    <a:lnTo>
                      <a:pt x="84" y="29"/>
                    </a:lnTo>
                    <a:lnTo>
                      <a:pt x="37" y="61"/>
                    </a:lnTo>
                    <a:lnTo>
                      <a:pt x="2" y="78"/>
                    </a:lnTo>
                    <a:lnTo>
                      <a:pt x="0" y="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2" name="Freeform 201"/>
              <p:cNvSpPr>
                <a:spLocks/>
              </p:cNvSpPr>
              <p:nvPr/>
            </p:nvSpPr>
            <p:spPr bwMode="auto">
              <a:xfrm>
                <a:off x="338" y="881"/>
                <a:ext cx="60" cy="27"/>
              </a:xfrm>
              <a:custGeom>
                <a:avLst/>
                <a:gdLst>
                  <a:gd name="T0" fmla="*/ 0 w 239"/>
                  <a:gd name="T1" fmla="*/ 3 h 135"/>
                  <a:gd name="T2" fmla="*/ 9 w 239"/>
                  <a:gd name="T3" fmla="*/ 0 h 135"/>
                  <a:gd name="T4" fmla="*/ 60 w 239"/>
                  <a:gd name="T5" fmla="*/ 21 h 135"/>
                  <a:gd name="T6" fmla="*/ 58 w 239"/>
                  <a:gd name="T7" fmla="*/ 27 h 135"/>
                  <a:gd name="T8" fmla="*/ 58 w 239"/>
                  <a:gd name="T9" fmla="*/ 27 h 135"/>
                  <a:gd name="T10" fmla="*/ 0 w 239"/>
                  <a:gd name="T11" fmla="*/ 3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9"/>
                  <a:gd name="T19" fmla="*/ 0 h 135"/>
                  <a:gd name="T20" fmla="*/ 239 w 239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9" h="135">
                    <a:moveTo>
                      <a:pt x="0" y="17"/>
                    </a:moveTo>
                    <a:lnTo>
                      <a:pt x="35" y="0"/>
                    </a:lnTo>
                    <a:lnTo>
                      <a:pt x="239" y="105"/>
                    </a:lnTo>
                    <a:lnTo>
                      <a:pt x="230" y="13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3" name="Freeform 202"/>
              <p:cNvSpPr>
                <a:spLocks/>
              </p:cNvSpPr>
              <p:nvPr/>
            </p:nvSpPr>
            <p:spPr bwMode="auto">
              <a:xfrm>
                <a:off x="396" y="902"/>
                <a:ext cx="76" cy="32"/>
              </a:xfrm>
              <a:custGeom>
                <a:avLst/>
                <a:gdLst>
                  <a:gd name="T0" fmla="*/ 0 w 305"/>
                  <a:gd name="T1" fmla="*/ 6 h 157"/>
                  <a:gd name="T2" fmla="*/ 2 w 305"/>
                  <a:gd name="T3" fmla="*/ 0 h 157"/>
                  <a:gd name="T4" fmla="*/ 76 w 305"/>
                  <a:gd name="T5" fmla="*/ 26 h 157"/>
                  <a:gd name="T6" fmla="*/ 76 w 305"/>
                  <a:gd name="T7" fmla="*/ 26 h 157"/>
                  <a:gd name="T8" fmla="*/ 74 w 305"/>
                  <a:gd name="T9" fmla="*/ 32 h 157"/>
                  <a:gd name="T10" fmla="*/ 0 w 305"/>
                  <a:gd name="T11" fmla="*/ 6 h 1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5"/>
                  <a:gd name="T19" fmla="*/ 0 h 157"/>
                  <a:gd name="T20" fmla="*/ 305 w 305"/>
                  <a:gd name="T21" fmla="*/ 157 h 1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5" h="157">
                    <a:moveTo>
                      <a:pt x="0" y="30"/>
                    </a:moveTo>
                    <a:lnTo>
                      <a:pt x="9" y="0"/>
                    </a:lnTo>
                    <a:lnTo>
                      <a:pt x="304" y="128"/>
                    </a:lnTo>
                    <a:lnTo>
                      <a:pt x="305" y="128"/>
                    </a:lnTo>
                    <a:lnTo>
                      <a:pt x="295" y="157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4" name="Freeform 203"/>
              <p:cNvSpPr>
                <a:spLocks/>
              </p:cNvSpPr>
              <p:nvPr/>
            </p:nvSpPr>
            <p:spPr bwMode="auto">
              <a:xfrm>
                <a:off x="470" y="928"/>
                <a:ext cx="68" cy="33"/>
              </a:xfrm>
              <a:custGeom>
                <a:avLst/>
                <a:gdLst>
                  <a:gd name="T0" fmla="*/ 0 w 273"/>
                  <a:gd name="T1" fmla="*/ 6 h 167"/>
                  <a:gd name="T2" fmla="*/ 2 w 273"/>
                  <a:gd name="T3" fmla="*/ 0 h 167"/>
                  <a:gd name="T4" fmla="*/ 68 w 273"/>
                  <a:gd name="T5" fmla="*/ 27 h 167"/>
                  <a:gd name="T6" fmla="*/ 68 w 273"/>
                  <a:gd name="T7" fmla="*/ 27 h 167"/>
                  <a:gd name="T8" fmla="*/ 65 w 273"/>
                  <a:gd name="T9" fmla="*/ 33 h 167"/>
                  <a:gd name="T10" fmla="*/ 0 w 273"/>
                  <a:gd name="T11" fmla="*/ 6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3"/>
                  <a:gd name="T19" fmla="*/ 0 h 167"/>
                  <a:gd name="T20" fmla="*/ 273 w 27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3" h="167">
                    <a:moveTo>
                      <a:pt x="0" y="29"/>
                    </a:moveTo>
                    <a:lnTo>
                      <a:pt x="10" y="0"/>
                    </a:lnTo>
                    <a:lnTo>
                      <a:pt x="272" y="137"/>
                    </a:lnTo>
                    <a:lnTo>
                      <a:pt x="273" y="138"/>
                    </a:lnTo>
                    <a:lnTo>
                      <a:pt x="262" y="167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5" name="Freeform 204"/>
              <p:cNvSpPr>
                <a:spLocks/>
              </p:cNvSpPr>
              <p:nvPr/>
            </p:nvSpPr>
            <p:spPr bwMode="auto">
              <a:xfrm>
                <a:off x="535" y="955"/>
                <a:ext cx="67" cy="39"/>
              </a:xfrm>
              <a:custGeom>
                <a:avLst/>
                <a:gdLst>
                  <a:gd name="T0" fmla="*/ 0 w 268"/>
                  <a:gd name="T1" fmla="*/ 6 h 195"/>
                  <a:gd name="T2" fmla="*/ 3 w 268"/>
                  <a:gd name="T3" fmla="*/ 0 h 195"/>
                  <a:gd name="T4" fmla="*/ 67 w 268"/>
                  <a:gd name="T5" fmla="*/ 33 h 195"/>
                  <a:gd name="T6" fmla="*/ 67 w 268"/>
                  <a:gd name="T7" fmla="*/ 34 h 195"/>
                  <a:gd name="T8" fmla="*/ 63 w 268"/>
                  <a:gd name="T9" fmla="*/ 39 h 195"/>
                  <a:gd name="T10" fmla="*/ 0 w 268"/>
                  <a:gd name="T11" fmla="*/ 6 h 1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195"/>
                  <a:gd name="T20" fmla="*/ 268 w 268"/>
                  <a:gd name="T21" fmla="*/ 195 h 1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195">
                    <a:moveTo>
                      <a:pt x="0" y="29"/>
                    </a:moveTo>
                    <a:lnTo>
                      <a:pt x="11" y="0"/>
                    </a:lnTo>
                    <a:lnTo>
                      <a:pt x="266" y="166"/>
                    </a:lnTo>
                    <a:lnTo>
                      <a:pt x="268" y="168"/>
                    </a:lnTo>
                    <a:lnTo>
                      <a:pt x="253" y="19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6" name="Freeform 205"/>
              <p:cNvSpPr>
                <a:spLocks/>
              </p:cNvSpPr>
              <p:nvPr/>
            </p:nvSpPr>
            <p:spPr bwMode="auto">
              <a:xfrm>
                <a:off x="598" y="989"/>
                <a:ext cx="55" cy="39"/>
              </a:xfrm>
              <a:custGeom>
                <a:avLst/>
                <a:gdLst>
                  <a:gd name="T0" fmla="*/ 0 w 216"/>
                  <a:gd name="T1" fmla="*/ 5 h 193"/>
                  <a:gd name="T2" fmla="*/ 4 w 216"/>
                  <a:gd name="T3" fmla="*/ 0 h 193"/>
                  <a:gd name="T4" fmla="*/ 54 w 216"/>
                  <a:gd name="T5" fmla="*/ 34 h 193"/>
                  <a:gd name="T6" fmla="*/ 55 w 216"/>
                  <a:gd name="T7" fmla="*/ 34 h 193"/>
                  <a:gd name="T8" fmla="*/ 50 w 216"/>
                  <a:gd name="T9" fmla="*/ 39 h 193"/>
                  <a:gd name="T10" fmla="*/ 0 w 216"/>
                  <a:gd name="T11" fmla="*/ 5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"/>
                  <a:gd name="T19" fmla="*/ 0 h 193"/>
                  <a:gd name="T20" fmla="*/ 216 w 216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" h="193">
                    <a:moveTo>
                      <a:pt x="0" y="27"/>
                    </a:moveTo>
                    <a:lnTo>
                      <a:pt x="15" y="0"/>
                    </a:lnTo>
                    <a:lnTo>
                      <a:pt x="213" y="167"/>
                    </a:lnTo>
                    <a:lnTo>
                      <a:pt x="216" y="170"/>
                    </a:lnTo>
                    <a:lnTo>
                      <a:pt x="197" y="193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7" name="Freeform 206"/>
              <p:cNvSpPr>
                <a:spLocks/>
              </p:cNvSpPr>
              <p:nvPr/>
            </p:nvSpPr>
            <p:spPr bwMode="auto">
              <a:xfrm>
                <a:off x="648" y="1023"/>
                <a:ext cx="35" cy="39"/>
              </a:xfrm>
              <a:custGeom>
                <a:avLst/>
                <a:gdLst>
                  <a:gd name="T0" fmla="*/ 0 w 141"/>
                  <a:gd name="T1" fmla="*/ 5 h 195"/>
                  <a:gd name="T2" fmla="*/ 5 w 141"/>
                  <a:gd name="T3" fmla="*/ 0 h 195"/>
                  <a:gd name="T4" fmla="*/ 35 w 141"/>
                  <a:gd name="T5" fmla="*/ 35 h 195"/>
                  <a:gd name="T6" fmla="*/ 35 w 141"/>
                  <a:gd name="T7" fmla="*/ 37 h 195"/>
                  <a:gd name="T8" fmla="*/ 29 w 141"/>
                  <a:gd name="T9" fmla="*/ 39 h 195"/>
                  <a:gd name="T10" fmla="*/ 0 w 141"/>
                  <a:gd name="T11" fmla="*/ 5 h 1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1"/>
                  <a:gd name="T19" fmla="*/ 0 h 195"/>
                  <a:gd name="T20" fmla="*/ 141 w 141"/>
                  <a:gd name="T21" fmla="*/ 195 h 1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1" h="195">
                    <a:moveTo>
                      <a:pt x="0" y="23"/>
                    </a:moveTo>
                    <a:lnTo>
                      <a:pt x="19" y="0"/>
                    </a:lnTo>
                    <a:lnTo>
                      <a:pt x="139" y="176"/>
                    </a:lnTo>
                    <a:lnTo>
                      <a:pt x="141" y="184"/>
                    </a:lnTo>
                    <a:lnTo>
                      <a:pt x="116" y="195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8" name="Freeform 207"/>
              <p:cNvSpPr>
                <a:spLocks/>
              </p:cNvSpPr>
              <p:nvPr/>
            </p:nvSpPr>
            <p:spPr bwMode="auto">
              <a:xfrm>
                <a:off x="677" y="1060"/>
                <a:ext cx="16" cy="50"/>
              </a:xfrm>
              <a:custGeom>
                <a:avLst/>
                <a:gdLst>
                  <a:gd name="T0" fmla="*/ 0 w 65"/>
                  <a:gd name="T1" fmla="*/ 2 h 251"/>
                  <a:gd name="T2" fmla="*/ 6 w 65"/>
                  <a:gd name="T3" fmla="*/ 0 h 251"/>
                  <a:gd name="T4" fmla="*/ 16 w 65"/>
                  <a:gd name="T5" fmla="*/ 49 h 251"/>
                  <a:gd name="T6" fmla="*/ 16 w 65"/>
                  <a:gd name="T7" fmla="*/ 50 h 251"/>
                  <a:gd name="T8" fmla="*/ 10 w 65"/>
                  <a:gd name="T9" fmla="*/ 50 h 251"/>
                  <a:gd name="T10" fmla="*/ 0 w 65"/>
                  <a:gd name="T11" fmla="*/ 2 h 2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251"/>
                  <a:gd name="T20" fmla="*/ 65 w 65"/>
                  <a:gd name="T21" fmla="*/ 251 h 2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251">
                    <a:moveTo>
                      <a:pt x="0" y="11"/>
                    </a:moveTo>
                    <a:lnTo>
                      <a:pt x="25" y="0"/>
                    </a:lnTo>
                    <a:lnTo>
                      <a:pt x="65" y="246"/>
                    </a:lnTo>
                    <a:lnTo>
                      <a:pt x="65" y="249"/>
                    </a:lnTo>
                    <a:lnTo>
                      <a:pt x="39" y="25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49" name="Freeform 208"/>
              <p:cNvSpPr>
                <a:spLocks/>
              </p:cNvSpPr>
              <p:nvPr/>
            </p:nvSpPr>
            <p:spPr bwMode="auto">
              <a:xfrm>
                <a:off x="686" y="1110"/>
                <a:ext cx="9" cy="39"/>
              </a:xfrm>
              <a:custGeom>
                <a:avLst/>
                <a:gdLst>
                  <a:gd name="T0" fmla="*/ 0 w 34"/>
                  <a:gd name="T1" fmla="*/ 0 h 197"/>
                  <a:gd name="T2" fmla="*/ 7 w 34"/>
                  <a:gd name="T3" fmla="*/ 0 h 197"/>
                  <a:gd name="T4" fmla="*/ 9 w 34"/>
                  <a:gd name="T5" fmla="*/ 39 h 197"/>
                  <a:gd name="T6" fmla="*/ 9 w 34"/>
                  <a:gd name="T7" fmla="*/ 39 h 197"/>
                  <a:gd name="T8" fmla="*/ 2 w 34"/>
                  <a:gd name="T9" fmla="*/ 39 h 197"/>
                  <a:gd name="T10" fmla="*/ 0 w 34"/>
                  <a:gd name="T11" fmla="*/ 0 h 1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97"/>
                  <a:gd name="T20" fmla="*/ 34 w 34"/>
                  <a:gd name="T21" fmla="*/ 197 h 19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97">
                    <a:moveTo>
                      <a:pt x="0" y="2"/>
                    </a:moveTo>
                    <a:lnTo>
                      <a:pt x="26" y="0"/>
                    </a:lnTo>
                    <a:lnTo>
                      <a:pt x="34" y="195"/>
                    </a:lnTo>
                    <a:lnTo>
                      <a:pt x="34" y="197"/>
                    </a:lnTo>
                    <a:lnTo>
                      <a:pt x="8" y="19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50" name="Freeform 209"/>
              <p:cNvSpPr>
                <a:spLocks/>
              </p:cNvSpPr>
              <p:nvPr/>
            </p:nvSpPr>
            <p:spPr bwMode="auto">
              <a:xfrm>
                <a:off x="688" y="1149"/>
                <a:ext cx="7" cy="35"/>
              </a:xfrm>
              <a:custGeom>
                <a:avLst/>
                <a:gdLst>
                  <a:gd name="T0" fmla="*/ 0 w 26"/>
                  <a:gd name="T1" fmla="*/ 0 h 177"/>
                  <a:gd name="T2" fmla="*/ 7 w 26"/>
                  <a:gd name="T3" fmla="*/ 0 h 177"/>
                  <a:gd name="T4" fmla="*/ 7 w 26"/>
                  <a:gd name="T5" fmla="*/ 35 h 177"/>
                  <a:gd name="T6" fmla="*/ 7 w 26"/>
                  <a:gd name="T7" fmla="*/ 35 h 177"/>
                  <a:gd name="T8" fmla="*/ 0 w 26"/>
                  <a:gd name="T9" fmla="*/ 35 h 177"/>
                  <a:gd name="T10" fmla="*/ 0 w 26"/>
                  <a:gd name="T11" fmla="*/ 0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"/>
                  <a:gd name="T19" fmla="*/ 0 h 177"/>
                  <a:gd name="T20" fmla="*/ 26 w 26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" h="177">
                    <a:moveTo>
                      <a:pt x="0" y="0"/>
                    </a:moveTo>
                    <a:lnTo>
                      <a:pt x="26" y="0"/>
                    </a:lnTo>
                    <a:lnTo>
                      <a:pt x="26" y="177"/>
                    </a:lnTo>
                    <a:lnTo>
                      <a:pt x="0" y="1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51" name="Freeform 210"/>
              <p:cNvSpPr>
                <a:spLocks/>
              </p:cNvSpPr>
              <p:nvPr/>
            </p:nvSpPr>
            <p:spPr bwMode="auto">
              <a:xfrm>
                <a:off x="686" y="1184"/>
                <a:ext cx="9" cy="44"/>
              </a:xfrm>
              <a:custGeom>
                <a:avLst/>
                <a:gdLst>
                  <a:gd name="T0" fmla="*/ 2 w 34"/>
                  <a:gd name="T1" fmla="*/ 0 h 221"/>
                  <a:gd name="T2" fmla="*/ 9 w 34"/>
                  <a:gd name="T3" fmla="*/ 0 h 221"/>
                  <a:gd name="T4" fmla="*/ 7 w 34"/>
                  <a:gd name="T5" fmla="*/ 43 h 221"/>
                  <a:gd name="T6" fmla="*/ 7 w 34"/>
                  <a:gd name="T7" fmla="*/ 44 h 221"/>
                  <a:gd name="T8" fmla="*/ 0 w 34"/>
                  <a:gd name="T9" fmla="*/ 43 h 221"/>
                  <a:gd name="T10" fmla="*/ 2 w 34"/>
                  <a:gd name="T11" fmla="*/ 0 h 2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221"/>
                  <a:gd name="T20" fmla="*/ 34 w 34"/>
                  <a:gd name="T21" fmla="*/ 221 h 2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221">
                    <a:moveTo>
                      <a:pt x="8" y="0"/>
                    </a:moveTo>
                    <a:lnTo>
                      <a:pt x="34" y="2"/>
                    </a:lnTo>
                    <a:lnTo>
                      <a:pt x="26" y="218"/>
                    </a:lnTo>
                    <a:lnTo>
                      <a:pt x="26" y="221"/>
                    </a:lnTo>
                    <a:lnTo>
                      <a:pt x="0" y="21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29" name="Group 211"/>
            <p:cNvGrpSpPr>
              <a:grpSpLocks/>
            </p:cNvGrpSpPr>
            <p:nvPr/>
          </p:nvGrpSpPr>
          <p:grpSpPr bwMode="auto">
            <a:xfrm>
              <a:off x="0" y="95"/>
              <a:ext cx="1189" cy="1469"/>
              <a:chOff x="0" y="95"/>
              <a:chExt cx="1189" cy="1469"/>
            </a:xfrm>
          </p:grpSpPr>
          <p:sp>
            <p:nvSpPr>
              <p:cNvPr id="13352" name="Freeform 212"/>
              <p:cNvSpPr>
                <a:spLocks/>
              </p:cNvSpPr>
              <p:nvPr/>
            </p:nvSpPr>
            <p:spPr bwMode="auto">
              <a:xfrm>
                <a:off x="681" y="1227"/>
                <a:ext cx="12" cy="34"/>
              </a:xfrm>
              <a:custGeom>
                <a:avLst/>
                <a:gdLst>
                  <a:gd name="T0" fmla="*/ 6 w 49"/>
                  <a:gd name="T1" fmla="*/ 0 h 168"/>
                  <a:gd name="T2" fmla="*/ 12 w 49"/>
                  <a:gd name="T3" fmla="*/ 1 h 168"/>
                  <a:gd name="T4" fmla="*/ 6 w 49"/>
                  <a:gd name="T5" fmla="*/ 33 h 168"/>
                  <a:gd name="T6" fmla="*/ 6 w 49"/>
                  <a:gd name="T7" fmla="*/ 34 h 168"/>
                  <a:gd name="T8" fmla="*/ 0 w 49"/>
                  <a:gd name="T9" fmla="*/ 31 h 168"/>
                  <a:gd name="T10" fmla="*/ 6 w 49"/>
                  <a:gd name="T11" fmla="*/ 0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168"/>
                  <a:gd name="T20" fmla="*/ 49 w 49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168">
                    <a:moveTo>
                      <a:pt x="23" y="0"/>
                    </a:moveTo>
                    <a:lnTo>
                      <a:pt x="49" y="5"/>
                    </a:lnTo>
                    <a:lnTo>
                      <a:pt x="25" y="162"/>
                    </a:lnTo>
                    <a:lnTo>
                      <a:pt x="23" y="168"/>
                    </a:lnTo>
                    <a:lnTo>
                      <a:pt x="0" y="15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3" name="Freeform 213"/>
              <p:cNvSpPr>
                <a:spLocks/>
              </p:cNvSpPr>
              <p:nvPr/>
            </p:nvSpPr>
            <p:spPr bwMode="auto">
              <a:xfrm>
                <a:off x="655" y="1258"/>
                <a:ext cx="31" cy="37"/>
              </a:xfrm>
              <a:custGeom>
                <a:avLst/>
                <a:gdLst>
                  <a:gd name="T0" fmla="*/ 25 w 125"/>
                  <a:gd name="T1" fmla="*/ 0 h 185"/>
                  <a:gd name="T2" fmla="*/ 31 w 125"/>
                  <a:gd name="T3" fmla="*/ 3 h 185"/>
                  <a:gd name="T4" fmla="*/ 5 w 125"/>
                  <a:gd name="T5" fmla="*/ 37 h 185"/>
                  <a:gd name="T6" fmla="*/ 5 w 125"/>
                  <a:gd name="T7" fmla="*/ 37 h 185"/>
                  <a:gd name="T8" fmla="*/ 0 w 125"/>
                  <a:gd name="T9" fmla="*/ 32 h 185"/>
                  <a:gd name="T10" fmla="*/ 25 w 125"/>
                  <a:gd name="T11" fmla="*/ 0 h 1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5"/>
                  <a:gd name="T19" fmla="*/ 0 h 185"/>
                  <a:gd name="T20" fmla="*/ 125 w 125"/>
                  <a:gd name="T21" fmla="*/ 185 h 1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5" h="185">
                    <a:moveTo>
                      <a:pt x="102" y="0"/>
                    </a:moveTo>
                    <a:lnTo>
                      <a:pt x="125" y="16"/>
                    </a:lnTo>
                    <a:lnTo>
                      <a:pt x="21" y="183"/>
                    </a:lnTo>
                    <a:lnTo>
                      <a:pt x="20" y="185"/>
                    </a:lnTo>
                    <a:lnTo>
                      <a:pt x="0" y="162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4" name="Freeform 214"/>
              <p:cNvSpPr>
                <a:spLocks/>
              </p:cNvSpPr>
              <p:nvPr/>
            </p:nvSpPr>
            <p:spPr bwMode="auto">
              <a:xfrm>
                <a:off x="631" y="1290"/>
                <a:ext cx="29" cy="28"/>
              </a:xfrm>
              <a:custGeom>
                <a:avLst/>
                <a:gdLst>
                  <a:gd name="T0" fmla="*/ 24 w 118"/>
                  <a:gd name="T1" fmla="*/ 0 h 138"/>
                  <a:gd name="T2" fmla="*/ 29 w 118"/>
                  <a:gd name="T3" fmla="*/ 5 h 138"/>
                  <a:gd name="T4" fmla="*/ 6 w 118"/>
                  <a:gd name="T5" fmla="*/ 28 h 138"/>
                  <a:gd name="T6" fmla="*/ 0 w 118"/>
                  <a:gd name="T7" fmla="*/ 25 h 138"/>
                  <a:gd name="T8" fmla="*/ 1 w 118"/>
                  <a:gd name="T9" fmla="*/ 24 h 138"/>
                  <a:gd name="T10" fmla="*/ 24 w 118"/>
                  <a:gd name="T11" fmla="*/ 0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8"/>
                  <a:gd name="T19" fmla="*/ 0 h 138"/>
                  <a:gd name="T20" fmla="*/ 118 w 118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8" h="138">
                    <a:moveTo>
                      <a:pt x="98" y="0"/>
                    </a:moveTo>
                    <a:lnTo>
                      <a:pt x="118" y="23"/>
                    </a:lnTo>
                    <a:lnTo>
                      <a:pt x="25" y="138"/>
                    </a:lnTo>
                    <a:lnTo>
                      <a:pt x="0" y="124"/>
                    </a:lnTo>
                    <a:lnTo>
                      <a:pt x="4" y="118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5" name="Freeform 215"/>
              <p:cNvSpPr>
                <a:spLocks/>
              </p:cNvSpPr>
              <p:nvPr/>
            </p:nvSpPr>
            <p:spPr bwMode="auto">
              <a:xfrm>
                <a:off x="623" y="1315"/>
                <a:ext cx="14" cy="27"/>
              </a:xfrm>
              <a:custGeom>
                <a:avLst/>
                <a:gdLst>
                  <a:gd name="T0" fmla="*/ 8 w 56"/>
                  <a:gd name="T1" fmla="*/ 0 h 138"/>
                  <a:gd name="T2" fmla="*/ 14 w 56"/>
                  <a:gd name="T3" fmla="*/ 3 h 138"/>
                  <a:gd name="T4" fmla="*/ 7 w 56"/>
                  <a:gd name="T5" fmla="*/ 26 h 138"/>
                  <a:gd name="T6" fmla="*/ 0 w 56"/>
                  <a:gd name="T7" fmla="*/ 27 h 138"/>
                  <a:gd name="T8" fmla="*/ 0 w 56"/>
                  <a:gd name="T9" fmla="*/ 25 h 138"/>
                  <a:gd name="T10" fmla="*/ 8 w 56"/>
                  <a:gd name="T11" fmla="*/ 0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138"/>
                  <a:gd name="T20" fmla="*/ 56 w 56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138">
                    <a:moveTo>
                      <a:pt x="31" y="0"/>
                    </a:moveTo>
                    <a:lnTo>
                      <a:pt x="56" y="14"/>
                    </a:lnTo>
                    <a:lnTo>
                      <a:pt x="26" y="133"/>
                    </a:lnTo>
                    <a:lnTo>
                      <a:pt x="0" y="138"/>
                    </a:lnTo>
                    <a:lnTo>
                      <a:pt x="0" y="12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6" name="Freeform 216"/>
              <p:cNvSpPr>
                <a:spLocks/>
              </p:cNvSpPr>
              <p:nvPr/>
            </p:nvSpPr>
            <p:spPr bwMode="auto">
              <a:xfrm>
                <a:off x="623" y="1341"/>
                <a:ext cx="14" cy="28"/>
              </a:xfrm>
              <a:custGeom>
                <a:avLst/>
                <a:gdLst>
                  <a:gd name="T0" fmla="*/ 0 w 56"/>
                  <a:gd name="T1" fmla="*/ 1 h 136"/>
                  <a:gd name="T2" fmla="*/ 7 w 56"/>
                  <a:gd name="T3" fmla="*/ 0 h 136"/>
                  <a:gd name="T4" fmla="*/ 14 w 56"/>
                  <a:gd name="T5" fmla="*/ 25 h 136"/>
                  <a:gd name="T6" fmla="*/ 8 w 56"/>
                  <a:gd name="T7" fmla="*/ 28 h 136"/>
                  <a:gd name="T8" fmla="*/ 8 w 56"/>
                  <a:gd name="T9" fmla="*/ 27 h 136"/>
                  <a:gd name="T10" fmla="*/ 0 w 56"/>
                  <a:gd name="T11" fmla="*/ 1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6"/>
                  <a:gd name="T19" fmla="*/ 0 h 136"/>
                  <a:gd name="T20" fmla="*/ 56 w 56"/>
                  <a:gd name="T21" fmla="*/ 136 h 1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6" h="136">
                    <a:moveTo>
                      <a:pt x="0" y="5"/>
                    </a:moveTo>
                    <a:lnTo>
                      <a:pt x="26" y="0"/>
                    </a:lnTo>
                    <a:lnTo>
                      <a:pt x="56" y="121"/>
                    </a:lnTo>
                    <a:lnTo>
                      <a:pt x="33" y="136"/>
                    </a:lnTo>
                    <a:lnTo>
                      <a:pt x="31" y="13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7" name="Freeform 217"/>
              <p:cNvSpPr>
                <a:spLocks/>
              </p:cNvSpPr>
              <p:nvPr/>
            </p:nvSpPr>
            <p:spPr bwMode="auto">
              <a:xfrm>
                <a:off x="631" y="1366"/>
                <a:ext cx="22" cy="30"/>
              </a:xfrm>
              <a:custGeom>
                <a:avLst/>
                <a:gdLst>
                  <a:gd name="T0" fmla="*/ 0 w 87"/>
                  <a:gd name="T1" fmla="*/ 3 h 151"/>
                  <a:gd name="T2" fmla="*/ 6 w 87"/>
                  <a:gd name="T3" fmla="*/ 0 h 151"/>
                  <a:gd name="T4" fmla="*/ 22 w 87"/>
                  <a:gd name="T5" fmla="*/ 27 h 151"/>
                  <a:gd name="T6" fmla="*/ 22 w 87"/>
                  <a:gd name="T7" fmla="*/ 28 h 151"/>
                  <a:gd name="T8" fmla="*/ 16 w 87"/>
                  <a:gd name="T9" fmla="*/ 30 h 151"/>
                  <a:gd name="T10" fmla="*/ 0 w 87"/>
                  <a:gd name="T11" fmla="*/ 3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7"/>
                  <a:gd name="T19" fmla="*/ 0 h 151"/>
                  <a:gd name="T20" fmla="*/ 87 w 87"/>
                  <a:gd name="T21" fmla="*/ 151 h 1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7" h="151">
                    <a:moveTo>
                      <a:pt x="0" y="15"/>
                    </a:moveTo>
                    <a:lnTo>
                      <a:pt x="23" y="0"/>
                    </a:lnTo>
                    <a:lnTo>
                      <a:pt x="86" y="136"/>
                    </a:lnTo>
                    <a:lnTo>
                      <a:pt x="87" y="140"/>
                    </a:lnTo>
                    <a:lnTo>
                      <a:pt x="62" y="151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8" name="Freeform 218"/>
              <p:cNvSpPr>
                <a:spLocks/>
              </p:cNvSpPr>
              <p:nvPr/>
            </p:nvSpPr>
            <p:spPr bwMode="auto">
              <a:xfrm>
                <a:off x="647" y="1394"/>
                <a:ext cx="14" cy="26"/>
              </a:xfrm>
              <a:custGeom>
                <a:avLst/>
                <a:gdLst>
                  <a:gd name="T0" fmla="*/ 0 w 57"/>
                  <a:gd name="T1" fmla="*/ 2 h 134"/>
                  <a:gd name="T2" fmla="*/ 6 w 57"/>
                  <a:gd name="T3" fmla="*/ 0 h 134"/>
                  <a:gd name="T4" fmla="*/ 14 w 57"/>
                  <a:gd name="T5" fmla="*/ 25 h 134"/>
                  <a:gd name="T6" fmla="*/ 14 w 57"/>
                  <a:gd name="T7" fmla="*/ 26 h 134"/>
                  <a:gd name="T8" fmla="*/ 8 w 57"/>
                  <a:gd name="T9" fmla="*/ 26 h 134"/>
                  <a:gd name="T10" fmla="*/ 0 w 57"/>
                  <a:gd name="T11" fmla="*/ 2 h 1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34"/>
                  <a:gd name="T20" fmla="*/ 57 w 57"/>
                  <a:gd name="T21" fmla="*/ 134 h 1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34">
                    <a:moveTo>
                      <a:pt x="0" y="11"/>
                    </a:moveTo>
                    <a:lnTo>
                      <a:pt x="25" y="0"/>
                    </a:lnTo>
                    <a:lnTo>
                      <a:pt x="57" y="128"/>
                    </a:lnTo>
                    <a:lnTo>
                      <a:pt x="57" y="134"/>
                    </a:lnTo>
                    <a:lnTo>
                      <a:pt x="31" y="134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59" name="Freeform 219"/>
              <p:cNvSpPr>
                <a:spLocks/>
              </p:cNvSpPr>
              <p:nvPr/>
            </p:nvSpPr>
            <p:spPr bwMode="auto">
              <a:xfrm>
                <a:off x="653" y="1420"/>
                <a:ext cx="8" cy="31"/>
              </a:xfrm>
              <a:custGeom>
                <a:avLst/>
                <a:gdLst>
                  <a:gd name="T0" fmla="*/ 2 w 34"/>
                  <a:gd name="T1" fmla="*/ 0 h 153"/>
                  <a:gd name="T2" fmla="*/ 8 w 34"/>
                  <a:gd name="T3" fmla="*/ 0 h 153"/>
                  <a:gd name="T4" fmla="*/ 6 w 34"/>
                  <a:gd name="T5" fmla="*/ 30 h 153"/>
                  <a:gd name="T6" fmla="*/ 6 w 34"/>
                  <a:gd name="T7" fmla="*/ 31 h 153"/>
                  <a:gd name="T8" fmla="*/ 0 w 34"/>
                  <a:gd name="T9" fmla="*/ 29 h 153"/>
                  <a:gd name="T10" fmla="*/ 2 w 34"/>
                  <a:gd name="T11" fmla="*/ 0 h 1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53"/>
                  <a:gd name="T20" fmla="*/ 34 w 34"/>
                  <a:gd name="T21" fmla="*/ 153 h 1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53">
                    <a:moveTo>
                      <a:pt x="8" y="0"/>
                    </a:moveTo>
                    <a:lnTo>
                      <a:pt x="34" y="0"/>
                    </a:lnTo>
                    <a:lnTo>
                      <a:pt x="26" y="147"/>
                    </a:lnTo>
                    <a:lnTo>
                      <a:pt x="25" y="153"/>
                    </a:lnTo>
                    <a:lnTo>
                      <a:pt x="0" y="14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0" name="Freeform 220"/>
              <p:cNvSpPr>
                <a:spLocks/>
              </p:cNvSpPr>
              <p:nvPr/>
            </p:nvSpPr>
            <p:spPr bwMode="auto">
              <a:xfrm>
                <a:off x="635" y="1449"/>
                <a:ext cx="24" cy="35"/>
              </a:xfrm>
              <a:custGeom>
                <a:avLst/>
                <a:gdLst>
                  <a:gd name="T0" fmla="*/ 18 w 95"/>
                  <a:gd name="T1" fmla="*/ 0 h 179"/>
                  <a:gd name="T2" fmla="*/ 24 w 95"/>
                  <a:gd name="T3" fmla="*/ 2 h 179"/>
                  <a:gd name="T4" fmla="*/ 6 w 95"/>
                  <a:gd name="T5" fmla="*/ 35 h 179"/>
                  <a:gd name="T6" fmla="*/ 0 w 95"/>
                  <a:gd name="T7" fmla="*/ 32 h 179"/>
                  <a:gd name="T8" fmla="*/ 0 w 95"/>
                  <a:gd name="T9" fmla="*/ 32 h 179"/>
                  <a:gd name="T10" fmla="*/ 18 w 95"/>
                  <a:gd name="T11" fmla="*/ 0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"/>
                  <a:gd name="T19" fmla="*/ 0 h 179"/>
                  <a:gd name="T20" fmla="*/ 95 w 95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" h="179">
                    <a:moveTo>
                      <a:pt x="70" y="0"/>
                    </a:moveTo>
                    <a:lnTo>
                      <a:pt x="95" y="12"/>
                    </a:lnTo>
                    <a:lnTo>
                      <a:pt x="24" y="179"/>
                    </a:lnTo>
                    <a:lnTo>
                      <a:pt x="0" y="165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1" name="Freeform 221"/>
              <p:cNvSpPr>
                <a:spLocks/>
              </p:cNvSpPr>
              <p:nvPr/>
            </p:nvSpPr>
            <p:spPr bwMode="auto">
              <a:xfrm>
                <a:off x="621" y="1482"/>
                <a:ext cx="20" cy="32"/>
              </a:xfrm>
              <a:custGeom>
                <a:avLst/>
                <a:gdLst>
                  <a:gd name="T0" fmla="*/ 14 w 80"/>
                  <a:gd name="T1" fmla="*/ 0 h 161"/>
                  <a:gd name="T2" fmla="*/ 20 w 80"/>
                  <a:gd name="T3" fmla="*/ 3 h 161"/>
                  <a:gd name="T4" fmla="*/ 6 w 80"/>
                  <a:gd name="T5" fmla="*/ 32 h 161"/>
                  <a:gd name="T6" fmla="*/ 6 w 80"/>
                  <a:gd name="T7" fmla="*/ 32 h 161"/>
                  <a:gd name="T8" fmla="*/ 0 w 80"/>
                  <a:gd name="T9" fmla="*/ 29 h 161"/>
                  <a:gd name="T10" fmla="*/ 14 w 80"/>
                  <a:gd name="T11" fmla="*/ 0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61"/>
                  <a:gd name="T20" fmla="*/ 80 w 80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61">
                    <a:moveTo>
                      <a:pt x="56" y="0"/>
                    </a:moveTo>
                    <a:lnTo>
                      <a:pt x="80" y="14"/>
                    </a:lnTo>
                    <a:lnTo>
                      <a:pt x="24" y="161"/>
                    </a:lnTo>
                    <a:lnTo>
                      <a:pt x="0" y="14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2" name="Freeform 222"/>
              <p:cNvSpPr>
                <a:spLocks/>
              </p:cNvSpPr>
              <p:nvPr/>
            </p:nvSpPr>
            <p:spPr bwMode="auto">
              <a:xfrm>
                <a:off x="607" y="1511"/>
                <a:ext cx="20" cy="32"/>
              </a:xfrm>
              <a:custGeom>
                <a:avLst/>
                <a:gdLst>
                  <a:gd name="T0" fmla="*/ 14 w 80"/>
                  <a:gd name="T1" fmla="*/ 0 h 160"/>
                  <a:gd name="T2" fmla="*/ 20 w 80"/>
                  <a:gd name="T3" fmla="*/ 3 h 160"/>
                  <a:gd name="T4" fmla="*/ 6 w 80"/>
                  <a:gd name="T5" fmla="*/ 32 h 160"/>
                  <a:gd name="T6" fmla="*/ 0 w 80"/>
                  <a:gd name="T7" fmla="*/ 30 h 160"/>
                  <a:gd name="T8" fmla="*/ 0 w 80"/>
                  <a:gd name="T9" fmla="*/ 29 h 160"/>
                  <a:gd name="T10" fmla="*/ 14 w 80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160"/>
                  <a:gd name="T20" fmla="*/ 80 w 80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160">
                    <a:moveTo>
                      <a:pt x="56" y="0"/>
                    </a:moveTo>
                    <a:lnTo>
                      <a:pt x="80" y="14"/>
                    </a:lnTo>
                    <a:lnTo>
                      <a:pt x="25" y="160"/>
                    </a:lnTo>
                    <a:lnTo>
                      <a:pt x="0" y="150"/>
                    </a:lnTo>
                    <a:lnTo>
                      <a:pt x="1" y="14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3" name="Freeform 223"/>
              <p:cNvSpPr>
                <a:spLocks/>
              </p:cNvSpPr>
              <p:nvPr/>
            </p:nvSpPr>
            <p:spPr bwMode="auto">
              <a:xfrm>
                <a:off x="601" y="1541"/>
                <a:ext cx="12" cy="23"/>
              </a:xfrm>
              <a:custGeom>
                <a:avLst/>
                <a:gdLst>
                  <a:gd name="T0" fmla="*/ 6 w 49"/>
                  <a:gd name="T1" fmla="*/ 0 h 117"/>
                  <a:gd name="T2" fmla="*/ 12 w 49"/>
                  <a:gd name="T3" fmla="*/ 2 h 117"/>
                  <a:gd name="T4" fmla="*/ 6 w 49"/>
                  <a:gd name="T5" fmla="*/ 23 h 117"/>
                  <a:gd name="T6" fmla="*/ 0 w 49"/>
                  <a:gd name="T7" fmla="*/ 22 h 117"/>
                  <a:gd name="T8" fmla="*/ 3 w 49"/>
                  <a:gd name="T9" fmla="*/ 22 h 117"/>
                  <a:gd name="T10" fmla="*/ 0 w 49"/>
                  <a:gd name="T11" fmla="*/ 21 h 117"/>
                  <a:gd name="T12" fmla="*/ 6 w 49"/>
                  <a:gd name="T13" fmla="*/ 0 h 1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117"/>
                  <a:gd name="T23" fmla="*/ 49 w 49"/>
                  <a:gd name="T24" fmla="*/ 117 h 1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117">
                    <a:moveTo>
                      <a:pt x="24" y="0"/>
                    </a:moveTo>
                    <a:lnTo>
                      <a:pt x="49" y="10"/>
                    </a:lnTo>
                    <a:lnTo>
                      <a:pt x="26" y="117"/>
                    </a:lnTo>
                    <a:lnTo>
                      <a:pt x="0" y="114"/>
                    </a:lnTo>
                    <a:lnTo>
                      <a:pt x="13" y="113"/>
                    </a:lnTo>
                    <a:lnTo>
                      <a:pt x="0" y="10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4" name="Freeform 224"/>
              <p:cNvSpPr>
                <a:spLocks/>
              </p:cNvSpPr>
              <p:nvPr/>
            </p:nvSpPr>
            <p:spPr bwMode="auto">
              <a:xfrm>
                <a:off x="597" y="1526"/>
                <a:ext cx="10" cy="38"/>
              </a:xfrm>
              <a:custGeom>
                <a:avLst/>
                <a:gdLst>
                  <a:gd name="T0" fmla="*/ 10 w 42"/>
                  <a:gd name="T1" fmla="*/ 37 h 190"/>
                  <a:gd name="T2" fmla="*/ 7 w 42"/>
                  <a:gd name="T3" fmla="*/ 38 h 190"/>
                  <a:gd name="T4" fmla="*/ 4 w 42"/>
                  <a:gd name="T5" fmla="*/ 38 h 190"/>
                  <a:gd name="T6" fmla="*/ 0 w 42"/>
                  <a:gd name="T7" fmla="*/ 1 h 190"/>
                  <a:gd name="T8" fmla="*/ 0 w 42"/>
                  <a:gd name="T9" fmla="*/ 1 h 190"/>
                  <a:gd name="T10" fmla="*/ 6 w 42"/>
                  <a:gd name="T11" fmla="*/ 0 h 190"/>
                  <a:gd name="T12" fmla="*/ 10 w 42"/>
                  <a:gd name="T13" fmla="*/ 37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190"/>
                  <a:gd name="T23" fmla="*/ 42 w 42"/>
                  <a:gd name="T24" fmla="*/ 190 h 19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190">
                    <a:moveTo>
                      <a:pt x="42" y="187"/>
                    </a:moveTo>
                    <a:lnTo>
                      <a:pt x="29" y="189"/>
                    </a:lnTo>
                    <a:lnTo>
                      <a:pt x="16" y="190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26" y="0"/>
                    </a:lnTo>
                    <a:lnTo>
                      <a:pt x="42" y="1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5" name="Freeform 225"/>
              <p:cNvSpPr>
                <a:spLocks/>
              </p:cNvSpPr>
              <p:nvPr/>
            </p:nvSpPr>
            <p:spPr bwMode="auto">
              <a:xfrm>
                <a:off x="595" y="1481"/>
                <a:ext cx="8" cy="45"/>
              </a:xfrm>
              <a:custGeom>
                <a:avLst/>
                <a:gdLst>
                  <a:gd name="T0" fmla="*/ 8 w 34"/>
                  <a:gd name="T1" fmla="*/ 44 h 229"/>
                  <a:gd name="T2" fmla="*/ 2 w 34"/>
                  <a:gd name="T3" fmla="*/ 45 h 229"/>
                  <a:gd name="T4" fmla="*/ 0 w 34"/>
                  <a:gd name="T5" fmla="*/ 1 h 229"/>
                  <a:gd name="T6" fmla="*/ 6 w 34"/>
                  <a:gd name="T7" fmla="*/ 0 h 229"/>
                  <a:gd name="T8" fmla="*/ 6 w 34"/>
                  <a:gd name="T9" fmla="*/ 0 h 229"/>
                  <a:gd name="T10" fmla="*/ 8 w 34"/>
                  <a:gd name="T11" fmla="*/ 44 h 2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229"/>
                  <a:gd name="T20" fmla="*/ 34 w 34"/>
                  <a:gd name="T21" fmla="*/ 229 h 2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229">
                    <a:moveTo>
                      <a:pt x="34" y="226"/>
                    </a:moveTo>
                    <a:lnTo>
                      <a:pt x="8" y="229"/>
                    </a:lnTo>
                    <a:lnTo>
                      <a:pt x="0" y="3"/>
                    </a:lnTo>
                    <a:lnTo>
                      <a:pt x="26" y="0"/>
                    </a:lnTo>
                    <a:lnTo>
                      <a:pt x="26" y="1"/>
                    </a:lnTo>
                    <a:lnTo>
                      <a:pt x="34" y="2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6" name="Freeform 226"/>
              <p:cNvSpPr>
                <a:spLocks/>
              </p:cNvSpPr>
              <p:nvPr/>
            </p:nvSpPr>
            <p:spPr bwMode="auto">
              <a:xfrm>
                <a:off x="591" y="1444"/>
                <a:ext cx="10" cy="37"/>
              </a:xfrm>
              <a:custGeom>
                <a:avLst/>
                <a:gdLst>
                  <a:gd name="T0" fmla="*/ 10 w 42"/>
                  <a:gd name="T1" fmla="*/ 36 h 184"/>
                  <a:gd name="T2" fmla="*/ 4 w 42"/>
                  <a:gd name="T3" fmla="*/ 37 h 184"/>
                  <a:gd name="T4" fmla="*/ 0 w 42"/>
                  <a:gd name="T5" fmla="*/ 2 h 184"/>
                  <a:gd name="T6" fmla="*/ 6 w 42"/>
                  <a:gd name="T7" fmla="*/ 0 h 184"/>
                  <a:gd name="T8" fmla="*/ 6 w 42"/>
                  <a:gd name="T9" fmla="*/ 1 h 184"/>
                  <a:gd name="T10" fmla="*/ 10 w 42"/>
                  <a:gd name="T11" fmla="*/ 36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84"/>
                  <a:gd name="T20" fmla="*/ 42 w 42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84">
                    <a:moveTo>
                      <a:pt x="42" y="181"/>
                    </a:moveTo>
                    <a:lnTo>
                      <a:pt x="16" y="184"/>
                    </a:lnTo>
                    <a:lnTo>
                      <a:pt x="0" y="10"/>
                    </a:lnTo>
                    <a:lnTo>
                      <a:pt x="26" y="0"/>
                    </a:lnTo>
                    <a:lnTo>
                      <a:pt x="26" y="5"/>
                    </a:lnTo>
                    <a:lnTo>
                      <a:pt x="42" y="1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7" name="Freeform 227"/>
              <p:cNvSpPr>
                <a:spLocks/>
              </p:cNvSpPr>
              <p:nvPr/>
            </p:nvSpPr>
            <p:spPr bwMode="auto">
              <a:xfrm>
                <a:off x="579" y="1413"/>
                <a:ext cx="18" cy="33"/>
              </a:xfrm>
              <a:custGeom>
                <a:avLst/>
                <a:gdLst>
                  <a:gd name="T0" fmla="*/ 18 w 74"/>
                  <a:gd name="T1" fmla="*/ 31 h 167"/>
                  <a:gd name="T2" fmla="*/ 12 w 74"/>
                  <a:gd name="T3" fmla="*/ 33 h 167"/>
                  <a:gd name="T4" fmla="*/ 0 w 74"/>
                  <a:gd name="T5" fmla="*/ 2 h 167"/>
                  <a:gd name="T6" fmla="*/ 6 w 74"/>
                  <a:gd name="T7" fmla="*/ 0 h 167"/>
                  <a:gd name="T8" fmla="*/ 6 w 74"/>
                  <a:gd name="T9" fmla="*/ 0 h 167"/>
                  <a:gd name="T10" fmla="*/ 18 w 74"/>
                  <a:gd name="T11" fmla="*/ 31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167"/>
                  <a:gd name="T20" fmla="*/ 74 w 74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167">
                    <a:moveTo>
                      <a:pt x="74" y="157"/>
                    </a:moveTo>
                    <a:lnTo>
                      <a:pt x="48" y="167"/>
                    </a:lnTo>
                    <a:lnTo>
                      <a:pt x="0" y="12"/>
                    </a:lnTo>
                    <a:lnTo>
                      <a:pt x="26" y="0"/>
                    </a:lnTo>
                    <a:lnTo>
                      <a:pt x="74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8" name="Freeform 228"/>
              <p:cNvSpPr>
                <a:spLocks/>
              </p:cNvSpPr>
              <p:nvPr/>
            </p:nvSpPr>
            <p:spPr bwMode="auto">
              <a:xfrm>
                <a:off x="563" y="1378"/>
                <a:ext cx="22" cy="37"/>
              </a:xfrm>
              <a:custGeom>
                <a:avLst/>
                <a:gdLst>
                  <a:gd name="T0" fmla="*/ 22 w 90"/>
                  <a:gd name="T1" fmla="*/ 35 h 187"/>
                  <a:gd name="T2" fmla="*/ 16 w 90"/>
                  <a:gd name="T3" fmla="*/ 37 h 187"/>
                  <a:gd name="T4" fmla="*/ 0 w 90"/>
                  <a:gd name="T5" fmla="*/ 2 h 187"/>
                  <a:gd name="T6" fmla="*/ 0 w 90"/>
                  <a:gd name="T7" fmla="*/ 1 h 187"/>
                  <a:gd name="T8" fmla="*/ 6 w 90"/>
                  <a:gd name="T9" fmla="*/ 0 h 187"/>
                  <a:gd name="T10" fmla="*/ 22 w 90"/>
                  <a:gd name="T11" fmla="*/ 35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0"/>
                  <a:gd name="T19" fmla="*/ 0 h 187"/>
                  <a:gd name="T20" fmla="*/ 90 w 90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0" h="187">
                    <a:moveTo>
                      <a:pt x="90" y="175"/>
                    </a:moveTo>
                    <a:lnTo>
                      <a:pt x="64" y="187"/>
                    </a:lnTo>
                    <a:lnTo>
                      <a:pt x="1" y="11"/>
                    </a:lnTo>
                    <a:lnTo>
                      <a:pt x="0" y="6"/>
                    </a:lnTo>
                    <a:lnTo>
                      <a:pt x="26" y="0"/>
                    </a:lnTo>
                    <a:lnTo>
                      <a:pt x="90" y="1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69" name="Freeform 229"/>
              <p:cNvSpPr>
                <a:spLocks/>
              </p:cNvSpPr>
              <p:nvPr/>
            </p:nvSpPr>
            <p:spPr bwMode="auto">
              <a:xfrm>
                <a:off x="559" y="1341"/>
                <a:ext cx="11" cy="38"/>
              </a:xfrm>
              <a:custGeom>
                <a:avLst/>
                <a:gdLst>
                  <a:gd name="T0" fmla="*/ 11 w 42"/>
                  <a:gd name="T1" fmla="*/ 37 h 189"/>
                  <a:gd name="T2" fmla="*/ 4 w 42"/>
                  <a:gd name="T3" fmla="*/ 38 h 189"/>
                  <a:gd name="T4" fmla="*/ 0 w 42"/>
                  <a:gd name="T5" fmla="*/ 0 h 189"/>
                  <a:gd name="T6" fmla="*/ 0 w 42"/>
                  <a:gd name="T7" fmla="*/ 0 h 189"/>
                  <a:gd name="T8" fmla="*/ 7 w 42"/>
                  <a:gd name="T9" fmla="*/ 0 h 189"/>
                  <a:gd name="T10" fmla="*/ 11 w 42"/>
                  <a:gd name="T11" fmla="*/ 37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89"/>
                  <a:gd name="T20" fmla="*/ 42 w 42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89">
                    <a:moveTo>
                      <a:pt x="42" y="183"/>
                    </a:moveTo>
                    <a:lnTo>
                      <a:pt x="16" y="189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42" y="1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0" name="Freeform 230"/>
              <p:cNvSpPr>
                <a:spLocks/>
              </p:cNvSpPr>
              <p:nvPr/>
            </p:nvSpPr>
            <p:spPr bwMode="auto">
              <a:xfrm>
                <a:off x="559" y="1304"/>
                <a:ext cx="9" cy="37"/>
              </a:xfrm>
              <a:custGeom>
                <a:avLst/>
                <a:gdLst>
                  <a:gd name="T0" fmla="*/ 7 w 34"/>
                  <a:gd name="T1" fmla="*/ 37 h 188"/>
                  <a:gd name="T2" fmla="*/ 0 w 34"/>
                  <a:gd name="T3" fmla="*/ 37 h 188"/>
                  <a:gd name="T4" fmla="*/ 2 w 34"/>
                  <a:gd name="T5" fmla="*/ 0 h 188"/>
                  <a:gd name="T6" fmla="*/ 2 w 34"/>
                  <a:gd name="T7" fmla="*/ 0 h 188"/>
                  <a:gd name="T8" fmla="*/ 9 w 34"/>
                  <a:gd name="T9" fmla="*/ 1 h 188"/>
                  <a:gd name="T10" fmla="*/ 7 w 34"/>
                  <a:gd name="T11" fmla="*/ 37 h 1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88"/>
                  <a:gd name="T20" fmla="*/ 34 w 34"/>
                  <a:gd name="T21" fmla="*/ 188 h 1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88">
                    <a:moveTo>
                      <a:pt x="27" y="188"/>
                    </a:moveTo>
                    <a:lnTo>
                      <a:pt x="0" y="188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34" y="3"/>
                    </a:lnTo>
                    <a:lnTo>
                      <a:pt x="27" y="1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1" name="Freeform 231"/>
              <p:cNvSpPr>
                <a:spLocks/>
              </p:cNvSpPr>
              <p:nvPr/>
            </p:nvSpPr>
            <p:spPr bwMode="auto">
              <a:xfrm>
                <a:off x="561" y="1264"/>
                <a:ext cx="13" cy="40"/>
              </a:xfrm>
              <a:custGeom>
                <a:avLst/>
                <a:gdLst>
                  <a:gd name="T0" fmla="*/ 7 w 50"/>
                  <a:gd name="T1" fmla="*/ 40 h 204"/>
                  <a:gd name="T2" fmla="*/ 0 w 50"/>
                  <a:gd name="T3" fmla="*/ 39 h 204"/>
                  <a:gd name="T4" fmla="*/ 6 w 50"/>
                  <a:gd name="T5" fmla="*/ 1 h 204"/>
                  <a:gd name="T6" fmla="*/ 7 w 50"/>
                  <a:gd name="T7" fmla="*/ 0 h 204"/>
                  <a:gd name="T8" fmla="*/ 13 w 50"/>
                  <a:gd name="T9" fmla="*/ 2 h 204"/>
                  <a:gd name="T10" fmla="*/ 7 w 50"/>
                  <a:gd name="T11" fmla="*/ 40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204"/>
                  <a:gd name="T20" fmla="*/ 50 w 50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204">
                    <a:moveTo>
                      <a:pt x="26" y="204"/>
                    </a:moveTo>
                    <a:lnTo>
                      <a:pt x="0" y="201"/>
                    </a:lnTo>
                    <a:lnTo>
                      <a:pt x="24" y="4"/>
                    </a:lnTo>
                    <a:lnTo>
                      <a:pt x="25" y="0"/>
                    </a:lnTo>
                    <a:lnTo>
                      <a:pt x="50" y="11"/>
                    </a:lnTo>
                    <a:lnTo>
                      <a:pt x="26" y="2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2" name="Freeform 232"/>
              <p:cNvSpPr>
                <a:spLocks/>
              </p:cNvSpPr>
              <p:nvPr/>
            </p:nvSpPr>
            <p:spPr bwMode="auto">
              <a:xfrm>
                <a:off x="567" y="1227"/>
                <a:ext cx="22" cy="39"/>
              </a:xfrm>
              <a:custGeom>
                <a:avLst/>
                <a:gdLst>
                  <a:gd name="T0" fmla="*/ 6 w 88"/>
                  <a:gd name="T1" fmla="*/ 39 h 192"/>
                  <a:gd name="T2" fmla="*/ 0 w 88"/>
                  <a:gd name="T3" fmla="*/ 37 h 192"/>
                  <a:gd name="T4" fmla="*/ 16 w 88"/>
                  <a:gd name="T5" fmla="*/ 1 h 192"/>
                  <a:gd name="T6" fmla="*/ 16 w 88"/>
                  <a:gd name="T7" fmla="*/ 0 h 192"/>
                  <a:gd name="T8" fmla="*/ 22 w 88"/>
                  <a:gd name="T9" fmla="*/ 4 h 192"/>
                  <a:gd name="T10" fmla="*/ 6 w 88"/>
                  <a:gd name="T11" fmla="*/ 39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192"/>
                  <a:gd name="T20" fmla="*/ 88 w 88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192">
                    <a:moveTo>
                      <a:pt x="25" y="192"/>
                    </a:moveTo>
                    <a:lnTo>
                      <a:pt x="0" y="181"/>
                    </a:lnTo>
                    <a:lnTo>
                      <a:pt x="64" y="4"/>
                    </a:lnTo>
                    <a:lnTo>
                      <a:pt x="65" y="0"/>
                    </a:lnTo>
                    <a:lnTo>
                      <a:pt x="88" y="19"/>
                    </a:lnTo>
                    <a:lnTo>
                      <a:pt x="25" y="1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3" name="Freeform 233"/>
              <p:cNvSpPr>
                <a:spLocks/>
              </p:cNvSpPr>
              <p:nvPr/>
            </p:nvSpPr>
            <p:spPr bwMode="auto">
              <a:xfrm>
                <a:off x="584" y="1199"/>
                <a:ext cx="27" cy="32"/>
              </a:xfrm>
              <a:custGeom>
                <a:avLst/>
                <a:gdLst>
                  <a:gd name="T0" fmla="*/ 6 w 109"/>
                  <a:gd name="T1" fmla="*/ 32 h 159"/>
                  <a:gd name="T2" fmla="*/ 0 w 109"/>
                  <a:gd name="T3" fmla="*/ 28 h 159"/>
                  <a:gd name="T4" fmla="*/ 22 w 109"/>
                  <a:gd name="T5" fmla="*/ 1 h 159"/>
                  <a:gd name="T6" fmla="*/ 22 w 109"/>
                  <a:gd name="T7" fmla="*/ 0 h 159"/>
                  <a:gd name="T8" fmla="*/ 27 w 109"/>
                  <a:gd name="T9" fmla="*/ 5 h 159"/>
                  <a:gd name="T10" fmla="*/ 6 w 109"/>
                  <a:gd name="T11" fmla="*/ 32 h 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"/>
                  <a:gd name="T19" fmla="*/ 0 h 159"/>
                  <a:gd name="T20" fmla="*/ 109 w 109"/>
                  <a:gd name="T21" fmla="*/ 159 h 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" h="159">
                    <a:moveTo>
                      <a:pt x="23" y="159"/>
                    </a:moveTo>
                    <a:lnTo>
                      <a:pt x="0" y="140"/>
                    </a:lnTo>
                    <a:lnTo>
                      <a:pt x="88" y="3"/>
                    </a:lnTo>
                    <a:lnTo>
                      <a:pt x="90" y="0"/>
                    </a:lnTo>
                    <a:lnTo>
                      <a:pt x="109" y="24"/>
                    </a:lnTo>
                    <a:lnTo>
                      <a:pt x="23" y="1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4" name="Freeform 234"/>
              <p:cNvSpPr>
                <a:spLocks/>
              </p:cNvSpPr>
              <p:nvPr/>
            </p:nvSpPr>
            <p:spPr bwMode="auto">
              <a:xfrm>
                <a:off x="606" y="1181"/>
                <a:ext cx="27" cy="23"/>
              </a:xfrm>
              <a:custGeom>
                <a:avLst/>
                <a:gdLst>
                  <a:gd name="T0" fmla="*/ 5 w 109"/>
                  <a:gd name="T1" fmla="*/ 23 h 115"/>
                  <a:gd name="T2" fmla="*/ 0 w 109"/>
                  <a:gd name="T3" fmla="*/ 18 h 115"/>
                  <a:gd name="T4" fmla="*/ 20 w 109"/>
                  <a:gd name="T5" fmla="*/ 0 h 115"/>
                  <a:gd name="T6" fmla="*/ 27 w 109"/>
                  <a:gd name="T7" fmla="*/ 0 h 115"/>
                  <a:gd name="T8" fmla="*/ 26 w 109"/>
                  <a:gd name="T9" fmla="*/ 4 h 115"/>
                  <a:gd name="T10" fmla="*/ 5 w 109"/>
                  <a:gd name="T11" fmla="*/ 23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9"/>
                  <a:gd name="T19" fmla="*/ 0 h 115"/>
                  <a:gd name="T20" fmla="*/ 109 w 109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9" h="115">
                    <a:moveTo>
                      <a:pt x="19" y="115"/>
                    </a:moveTo>
                    <a:lnTo>
                      <a:pt x="0" y="91"/>
                    </a:lnTo>
                    <a:lnTo>
                      <a:pt x="82" y="0"/>
                    </a:lnTo>
                    <a:lnTo>
                      <a:pt x="109" y="2"/>
                    </a:lnTo>
                    <a:lnTo>
                      <a:pt x="105" y="18"/>
                    </a:lnTo>
                    <a:lnTo>
                      <a:pt x="19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5" name="Freeform 235"/>
              <p:cNvSpPr>
                <a:spLocks/>
              </p:cNvSpPr>
              <p:nvPr/>
            </p:nvSpPr>
            <p:spPr bwMode="auto">
              <a:xfrm>
                <a:off x="619" y="1143"/>
                <a:ext cx="14" cy="39"/>
              </a:xfrm>
              <a:custGeom>
                <a:avLst/>
                <a:gdLst>
                  <a:gd name="T0" fmla="*/ 14 w 57"/>
                  <a:gd name="T1" fmla="*/ 39 h 194"/>
                  <a:gd name="T2" fmla="*/ 7 w 57"/>
                  <a:gd name="T3" fmla="*/ 39 h 194"/>
                  <a:gd name="T4" fmla="*/ 0 w 57"/>
                  <a:gd name="T5" fmla="*/ 4 h 194"/>
                  <a:gd name="T6" fmla="*/ 5 w 57"/>
                  <a:gd name="T7" fmla="*/ 0 h 194"/>
                  <a:gd name="T8" fmla="*/ 6 w 57"/>
                  <a:gd name="T9" fmla="*/ 1 h 194"/>
                  <a:gd name="T10" fmla="*/ 14 w 57"/>
                  <a:gd name="T11" fmla="*/ 39 h 1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94"/>
                  <a:gd name="T20" fmla="*/ 57 w 57"/>
                  <a:gd name="T21" fmla="*/ 194 h 1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94">
                    <a:moveTo>
                      <a:pt x="57" y="194"/>
                    </a:moveTo>
                    <a:lnTo>
                      <a:pt x="30" y="192"/>
                    </a:lnTo>
                    <a:lnTo>
                      <a:pt x="0" y="19"/>
                    </a:lnTo>
                    <a:lnTo>
                      <a:pt x="22" y="0"/>
                    </a:lnTo>
                    <a:lnTo>
                      <a:pt x="25" y="7"/>
                    </a:lnTo>
                    <a:lnTo>
                      <a:pt x="57" y="1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6" name="Freeform 236"/>
              <p:cNvSpPr>
                <a:spLocks/>
              </p:cNvSpPr>
              <p:nvPr/>
            </p:nvSpPr>
            <p:spPr bwMode="auto">
              <a:xfrm>
                <a:off x="592" y="1114"/>
                <a:ext cx="32" cy="33"/>
              </a:xfrm>
              <a:custGeom>
                <a:avLst/>
                <a:gdLst>
                  <a:gd name="T0" fmla="*/ 32 w 129"/>
                  <a:gd name="T1" fmla="*/ 29 h 161"/>
                  <a:gd name="T2" fmla="*/ 27 w 129"/>
                  <a:gd name="T3" fmla="*/ 33 h 161"/>
                  <a:gd name="T4" fmla="*/ 0 w 129"/>
                  <a:gd name="T5" fmla="*/ 6 h 161"/>
                  <a:gd name="T6" fmla="*/ 4 w 129"/>
                  <a:gd name="T7" fmla="*/ 0 h 161"/>
                  <a:gd name="T8" fmla="*/ 4 w 129"/>
                  <a:gd name="T9" fmla="*/ 1 h 161"/>
                  <a:gd name="T10" fmla="*/ 32 w 129"/>
                  <a:gd name="T11" fmla="*/ 29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61"/>
                  <a:gd name="T20" fmla="*/ 129 w 129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61">
                    <a:moveTo>
                      <a:pt x="129" y="142"/>
                    </a:moveTo>
                    <a:lnTo>
                      <a:pt x="107" y="161"/>
                    </a:lnTo>
                    <a:lnTo>
                      <a:pt x="0" y="29"/>
                    </a:lnTo>
                    <a:lnTo>
                      <a:pt x="15" y="0"/>
                    </a:lnTo>
                    <a:lnTo>
                      <a:pt x="18" y="4"/>
                    </a:lnTo>
                    <a:lnTo>
                      <a:pt x="129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7" name="Freeform 237"/>
              <p:cNvSpPr>
                <a:spLocks/>
              </p:cNvSpPr>
              <p:nvPr/>
            </p:nvSpPr>
            <p:spPr bwMode="auto">
              <a:xfrm>
                <a:off x="567" y="1101"/>
                <a:ext cx="29" cy="19"/>
              </a:xfrm>
              <a:custGeom>
                <a:avLst/>
                <a:gdLst>
                  <a:gd name="T0" fmla="*/ 29 w 117"/>
                  <a:gd name="T1" fmla="*/ 13 h 98"/>
                  <a:gd name="T2" fmla="*/ 25 w 117"/>
                  <a:gd name="T3" fmla="*/ 19 h 98"/>
                  <a:gd name="T4" fmla="*/ 0 w 117"/>
                  <a:gd name="T5" fmla="*/ 6 h 98"/>
                  <a:gd name="T6" fmla="*/ 3 w 117"/>
                  <a:gd name="T7" fmla="*/ 0 h 98"/>
                  <a:gd name="T8" fmla="*/ 3 w 117"/>
                  <a:gd name="T9" fmla="*/ 0 h 98"/>
                  <a:gd name="T10" fmla="*/ 29 w 117"/>
                  <a:gd name="T11" fmla="*/ 13 h 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7"/>
                  <a:gd name="T19" fmla="*/ 0 h 98"/>
                  <a:gd name="T20" fmla="*/ 117 w 117"/>
                  <a:gd name="T21" fmla="*/ 98 h 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7" h="98">
                    <a:moveTo>
                      <a:pt x="117" y="69"/>
                    </a:moveTo>
                    <a:lnTo>
                      <a:pt x="102" y="98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17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8" name="Freeform 238"/>
              <p:cNvSpPr>
                <a:spLocks/>
              </p:cNvSpPr>
              <p:nvPr/>
            </p:nvSpPr>
            <p:spPr bwMode="auto">
              <a:xfrm>
                <a:off x="529" y="1083"/>
                <a:ext cx="41" cy="24"/>
              </a:xfrm>
              <a:custGeom>
                <a:avLst/>
                <a:gdLst>
                  <a:gd name="T0" fmla="*/ 41 w 162"/>
                  <a:gd name="T1" fmla="*/ 18 h 119"/>
                  <a:gd name="T2" fmla="*/ 38 w 162"/>
                  <a:gd name="T3" fmla="*/ 24 h 119"/>
                  <a:gd name="T4" fmla="*/ 0 w 162"/>
                  <a:gd name="T5" fmla="*/ 6 h 119"/>
                  <a:gd name="T6" fmla="*/ 3 w 162"/>
                  <a:gd name="T7" fmla="*/ 0 h 119"/>
                  <a:gd name="T8" fmla="*/ 3 w 162"/>
                  <a:gd name="T9" fmla="*/ 0 h 119"/>
                  <a:gd name="T10" fmla="*/ 41 w 162"/>
                  <a:gd name="T11" fmla="*/ 18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2"/>
                  <a:gd name="T19" fmla="*/ 0 h 119"/>
                  <a:gd name="T20" fmla="*/ 162 w 162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2" h="119">
                    <a:moveTo>
                      <a:pt x="162" y="89"/>
                    </a:moveTo>
                    <a:lnTo>
                      <a:pt x="150" y="119"/>
                    </a:lnTo>
                    <a:lnTo>
                      <a:pt x="0" y="31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62" y="8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79" name="Freeform 239"/>
              <p:cNvSpPr>
                <a:spLocks/>
              </p:cNvSpPr>
              <p:nvPr/>
            </p:nvSpPr>
            <p:spPr bwMode="auto">
              <a:xfrm>
                <a:off x="482" y="1067"/>
                <a:ext cx="50" cy="22"/>
              </a:xfrm>
              <a:custGeom>
                <a:avLst/>
                <a:gdLst>
                  <a:gd name="T0" fmla="*/ 50 w 200"/>
                  <a:gd name="T1" fmla="*/ 16 h 109"/>
                  <a:gd name="T2" fmla="*/ 48 w 200"/>
                  <a:gd name="T3" fmla="*/ 22 h 109"/>
                  <a:gd name="T4" fmla="*/ 0 w 200"/>
                  <a:gd name="T5" fmla="*/ 6 h 109"/>
                  <a:gd name="T6" fmla="*/ 0 w 200"/>
                  <a:gd name="T7" fmla="*/ 6 h 109"/>
                  <a:gd name="T8" fmla="*/ 2 w 200"/>
                  <a:gd name="T9" fmla="*/ 0 h 109"/>
                  <a:gd name="T10" fmla="*/ 50 w 200"/>
                  <a:gd name="T11" fmla="*/ 16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0"/>
                  <a:gd name="T19" fmla="*/ 0 h 109"/>
                  <a:gd name="T20" fmla="*/ 200 w 200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0" h="109">
                    <a:moveTo>
                      <a:pt x="200" y="78"/>
                    </a:moveTo>
                    <a:lnTo>
                      <a:pt x="190" y="109"/>
                    </a:lnTo>
                    <a:lnTo>
                      <a:pt x="0" y="31"/>
                    </a:lnTo>
                    <a:lnTo>
                      <a:pt x="8" y="0"/>
                    </a:lnTo>
                    <a:lnTo>
                      <a:pt x="200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0" name="Freeform 240"/>
              <p:cNvSpPr>
                <a:spLocks/>
              </p:cNvSpPr>
              <p:nvPr/>
            </p:nvSpPr>
            <p:spPr bwMode="auto">
              <a:xfrm>
                <a:off x="412" y="1044"/>
                <a:ext cx="72" cy="29"/>
              </a:xfrm>
              <a:custGeom>
                <a:avLst/>
                <a:gdLst>
                  <a:gd name="T0" fmla="*/ 72 w 287"/>
                  <a:gd name="T1" fmla="*/ 23 h 149"/>
                  <a:gd name="T2" fmla="*/ 70 w 287"/>
                  <a:gd name="T3" fmla="*/ 29 h 149"/>
                  <a:gd name="T4" fmla="*/ 0 w 287"/>
                  <a:gd name="T5" fmla="*/ 6 h 149"/>
                  <a:gd name="T6" fmla="*/ 0 w 287"/>
                  <a:gd name="T7" fmla="*/ 6 h 149"/>
                  <a:gd name="T8" fmla="*/ 3 w 287"/>
                  <a:gd name="T9" fmla="*/ 0 h 149"/>
                  <a:gd name="T10" fmla="*/ 72 w 287"/>
                  <a:gd name="T11" fmla="*/ 23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7"/>
                  <a:gd name="T19" fmla="*/ 0 h 149"/>
                  <a:gd name="T20" fmla="*/ 287 w 287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7" h="149">
                    <a:moveTo>
                      <a:pt x="287" y="118"/>
                    </a:moveTo>
                    <a:lnTo>
                      <a:pt x="279" y="149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10" y="0"/>
                    </a:lnTo>
                    <a:lnTo>
                      <a:pt x="287" y="1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1" name="Freeform 241"/>
              <p:cNvSpPr>
                <a:spLocks/>
              </p:cNvSpPr>
              <p:nvPr/>
            </p:nvSpPr>
            <p:spPr bwMode="auto">
              <a:xfrm>
                <a:off x="350" y="1020"/>
                <a:ext cx="64" cy="30"/>
              </a:xfrm>
              <a:custGeom>
                <a:avLst/>
                <a:gdLst>
                  <a:gd name="T0" fmla="*/ 64 w 258"/>
                  <a:gd name="T1" fmla="*/ 24 h 148"/>
                  <a:gd name="T2" fmla="*/ 62 w 258"/>
                  <a:gd name="T3" fmla="*/ 30 h 148"/>
                  <a:gd name="T4" fmla="*/ 0 w 258"/>
                  <a:gd name="T5" fmla="*/ 6 h 148"/>
                  <a:gd name="T6" fmla="*/ 0 w 258"/>
                  <a:gd name="T7" fmla="*/ 6 h 148"/>
                  <a:gd name="T8" fmla="*/ 3 w 258"/>
                  <a:gd name="T9" fmla="*/ 0 h 148"/>
                  <a:gd name="T10" fmla="*/ 64 w 258"/>
                  <a:gd name="T11" fmla="*/ 24 h 1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148"/>
                  <a:gd name="T20" fmla="*/ 258 w 258"/>
                  <a:gd name="T21" fmla="*/ 148 h 1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148">
                    <a:moveTo>
                      <a:pt x="258" y="117"/>
                    </a:moveTo>
                    <a:lnTo>
                      <a:pt x="248" y="148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12" y="0"/>
                    </a:lnTo>
                    <a:lnTo>
                      <a:pt x="258" y="1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2" name="Freeform 242"/>
              <p:cNvSpPr>
                <a:spLocks/>
              </p:cNvSpPr>
              <p:nvPr/>
            </p:nvSpPr>
            <p:spPr bwMode="auto">
              <a:xfrm>
                <a:off x="304" y="997"/>
                <a:ext cx="49" cy="29"/>
              </a:xfrm>
              <a:custGeom>
                <a:avLst/>
                <a:gdLst>
                  <a:gd name="T0" fmla="*/ 49 w 198"/>
                  <a:gd name="T1" fmla="*/ 23 h 146"/>
                  <a:gd name="T2" fmla="*/ 46 w 198"/>
                  <a:gd name="T3" fmla="*/ 29 h 146"/>
                  <a:gd name="T4" fmla="*/ 1 w 198"/>
                  <a:gd name="T5" fmla="*/ 6 h 146"/>
                  <a:gd name="T6" fmla="*/ 0 w 198"/>
                  <a:gd name="T7" fmla="*/ 5 h 146"/>
                  <a:gd name="T8" fmla="*/ 4 w 198"/>
                  <a:gd name="T9" fmla="*/ 0 h 146"/>
                  <a:gd name="T10" fmla="*/ 49 w 198"/>
                  <a:gd name="T11" fmla="*/ 23 h 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8"/>
                  <a:gd name="T19" fmla="*/ 0 h 146"/>
                  <a:gd name="T20" fmla="*/ 198 w 198"/>
                  <a:gd name="T21" fmla="*/ 146 h 1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8" h="146">
                    <a:moveTo>
                      <a:pt x="198" y="117"/>
                    </a:moveTo>
                    <a:lnTo>
                      <a:pt x="186" y="146"/>
                    </a:lnTo>
                    <a:lnTo>
                      <a:pt x="3" y="29"/>
                    </a:lnTo>
                    <a:lnTo>
                      <a:pt x="0" y="26"/>
                    </a:lnTo>
                    <a:lnTo>
                      <a:pt x="16" y="0"/>
                    </a:lnTo>
                    <a:lnTo>
                      <a:pt x="198" y="1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3" name="Freeform 243"/>
              <p:cNvSpPr>
                <a:spLocks/>
              </p:cNvSpPr>
              <p:nvPr/>
            </p:nvSpPr>
            <p:spPr bwMode="auto">
              <a:xfrm>
                <a:off x="261" y="964"/>
                <a:ext cx="47" cy="38"/>
              </a:xfrm>
              <a:custGeom>
                <a:avLst/>
                <a:gdLst>
                  <a:gd name="T0" fmla="*/ 47 w 186"/>
                  <a:gd name="T1" fmla="*/ 33 h 189"/>
                  <a:gd name="T2" fmla="*/ 43 w 186"/>
                  <a:gd name="T3" fmla="*/ 38 h 189"/>
                  <a:gd name="T4" fmla="*/ 1 w 186"/>
                  <a:gd name="T5" fmla="*/ 4 h 189"/>
                  <a:gd name="T6" fmla="*/ 0 w 186"/>
                  <a:gd name="T7" fmla="*/ 3 h 189"/>
                  <a:gd name="T8" fmla="*/ 6 w 186"/>
                  <a:gd name="T9" fmla="*/ 0 h 189"/>
                  <a:gd name="T10" fmla="*/ 47 w 186"/>
                  <a:gd name="T11" fmla="*/ 33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6"/>
                  <a:gd name="T19" fmla="*/ 0 h 189"/>
                  <a:gd name="T20" fmla="*/ 186 w 186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6" h="189">
                    <a:moveTo>
                      <a:pt x="186" y="163"/>
                    </a:moveTo>
                    <a:lnTo>
                      <a:pt x="170" y="189"/>
                    </a:lnTo>
                    <a:lnTo>
                      <a:pt x="4" y="22"/>
                    </a:lnTo>
                    <a:lnTo>
                      <a:pt x="0" y="16"/>
                    </a:lnTo>
                    <a:lnTo>
                      <a:pt x="23" y="0"/>
                    </a:lnTo>
                    <a:lnTo>
                      <a:pt x="186" y="1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4" name="Freeform 244"/>
              <p:cNvSpPr>
                <a:spLocks/>
              </p:cNvSpPr>
              <p:nvPr/>
            </p:nvSpPr>
            <p:spPr bwMode="auto">
              <a:xfrm>
                <a:off x="249" y="938"/>
                <a:ext cx="18" cy="29"/>
              </a:xfrm>
              <a:custGeom>
                <a:avLst/>
                <a:gdLst>
                  <a:gd name="T0" fmla="*/ 18 w 72"/>
                  <a:gd name="T1" fmla="*/ 26 h 147"/>
                  <a:gd name="T2" fmla="*/ 12 w 72"/>
                  <a:gd name="T3" fmla="*/ 29 h 147"/>
                  <a:gd name="T4" fmla="*/ 0 w 72"/>
                  <a:gd name="T5" fmla="*/ 2 h 147"/>
                  <a:gd name="T6" fmla="*/ 0 w 72"/>
                  <a:gd name="T7" fmla="*/ 1 h 147"/>
                  <a:gd name="T8" fmla="*/ 7 w 72"/>
                  <a:gd name="T9" fmla="*/ 0 h 147"/>
                  <a:gd name="T10" fmla="*/ 18 w 72"/>
                  <a:gd name="T11" fmla="*/ 26 h 1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147"/>
                  <a:gd name="T20" fmla="*/ 72 w 72"/>
                  <a:gd name="T21" fmla="*/ 147 h 1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147">
                    <a:moveTo>
                      <a:pt x="72" y="131"/>
                    </a:moveTo>
                    <a:lnTo>
                      <a:pt x="49" y="147"/>
                    </a:lnTo>
                    <a:lnTo>
                      <a:pt x="1" y="9"/>
                    </a:lnTo>
                    <a:lnTo>
                      <a:pt x="0" y="4"/>
                    </a:lnTo>
                    <a:lnTo>
                      <a:pt x="27" y="0"/>
                    </a:lnTo>
                    <a:lnTo>
                      <a:pt x="72" y="1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5" name="Freeform 245"/>
              <p:cNvSpPr>
                <a:spLocks/>
              </p:cNvSpPr>
              <p:nvPr/>
            </p:nvSpPr>
            <p:spPr bwMode="auto">
              <a:xfrm>
                <a:off x="247" y="903"/>
                <a:ext cx="8" cy="36"/>
              </a:xfrm>
              <a:custGeom>
                <a:avLst/>
                <a:gdLst>
                  <a:gd name="T0" fmla="*/ 8 w 35"/>
                  <a:gd name="T1" fmla="*/ 35 h 179"/>
                  <a:gd name="T2" fmla="*/ 2 w 35"/>
                  <a:gd name="T3" fmla="*/ 36 h 179"/>
                  <a:gd name="T4" fmla="*/ 0 w 35"/>
                  <a:gd name="T5" fmla="*/ 0 h 179"/>
                  <a:gd name="T6" fmla="*/ 6 w 35"/>
                  <a:gd name="T7" fmla="*/ 0 h 179"/>
                  <a:gd name="T8" fmla="*/ 6 w 35"/>
                  <a:gd name="T9" fmla="*/ 0 h 179"/>
                  <a:gd name="T10" fmla="*/ 8 w 35"/>
                  <a:gd name="T11" fmla="*/ 35 h 1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79"/>
                  <a:gd name="T20" fmla="*/ 35 w 35"/>
                  <a:gd name="T21" fmla="*/ 179 h 1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79">
                    <a:moveTo>
                      <a:pt x="35" y="175"/>
                    </a:moveTo>
                    <a:lnTo>
                      <a:pt x="8" y="179"/>
                    </a:lnTo>
                    <a:lnTo>
                      <a:pt x="0" y="2"/>
                    </a:lnTo>
                    <a:lnTo>
                      <a:pt x="27" y="0"/>
                    </a:lnTo>
                    <a:lnTo>
                      <a:pt x="35" y="1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6" name="Freeform 246"/>
              <p:cNvSpPr>
                <a:spLocks/>
              </p:cNvSpPr>
              <p:nvPr/>
            </p:nvSpPr>
            <p:spPr bwMode="auto">
              <a:xfrm>
                <a:off x="243" y="864"/>
                <a:ext cx="10" cy="39"/>
              </a:xfrm>
              <a:custGeom>
                <a:avLst/>
                <a:gdLst>
                  <a:gd name="T0" fmla="*/ 10 w 42"/>
                  <a:gd name="T1" fmla="*/ 39 h 199"/>
                  <a:gd name="T2" fmla="*/ 4 w 42"/>
                  <a:gd name="T3" fmla="*/ 39 h 199"/>
                  <a:gd name="T4" fmla="*/ 0 w 42"/>
                  <a:gd name="T5" fmla="*/ 1 h 199"/>
                  <a:gd name="T6" fmla="*/ 0 w 42"/>
                  <a:gd name="T7" fmla="*/ 0 h 199"/>
                  <a:gd name="T8" fmla="*/ 6 w 42"/>
                  <a:gd name="T9" fmla="*/ 0 h 199"/>
                  <a:gd name="T10" fmla="*/ 10 w 42"/>
                  <a:gd name="T11" fmla="*/ 39 h 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99"/>
                  <a:gd name="T20" fmla="*/ 42 w 42"/>
                  <a:gd name="T21" fmla="*/ 199 h 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99">
                    <a:moveTo>
                      <a:pt x="42" y="197"/>
                    </a:moveTo>
                    <a:lnTo>
                      <a:pt x="15" y="199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6" y="1"/>
                    </a:lnTo>
                    <a:lnTo>
                      <a:pt x="42" y="1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7" name="Freeform 247"/>
              <p:cNvSpPr>
                <a:spLocks/>
              </p:cNvSpPr>
              <p:nvPr/>
            </p:nvSpPr>
            <p:spPr bwMode="auto">
              <a:xfrm>
                <a:off x="243" y="834"/>
                <a:ext cx="8" cy="30"/>
              </a:xfrm>
              <a:custGeom>
                <a:avLst/>
                <a:gdLst>
                  <a:gd name="T0" fmla="*/ 6 w 34"/>
                  <a:gd name="T1" fmla="*/ 30 h 150"/>
                  <a:gd name="T2" fmla="*/ 0 w 34"/>
                  <a:gd name="T3" fmla="*/ 30 h 150"/>
                  <a:gd name="T4" fmla="*/ 2 w 34"/>
                  <a:gd name="T5" fmla="*/ 0 h 150"/>
                  <a:gd name="T6" fmla="*/ 2 w 34"/>
                  <a:gd name="T7" fmla="*/ 0 h 150"/>
                  <a:gd name="T8" fmla="*/ 8 w 34"/>
                  <a:gd name="T9" fmla="*/ 1 h 150"/>
                  <a:gd name="T10" fmla="*/ 6 w 34"/>
                  <a:gd name="T11" fmla="*/ 30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"/>
                  <a:gd name="T19" fmla="*/ 0 h 150"/>
                  <a:gd name="T20" fmla="*/ 34 w 34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" h="150">
                    <a:moveTo>
                      <a:pt x="26" y="150"/>
                    </a:moveTo>
                    <a:lnTo>
                      <a:pt x="0" y="149"/>
                    </a:lnTo>
                    <a:lnTo>
                      <a:pt x="7" y="2"/>
                    </a:lnTo>
                    <a:lnTo>
                      <a:pt x="8" y="0"/>
                    </a:lnTo>
                    <a:lnTo>
                      <a:pt x="34" y="5"/>
                    </a:lnTo>
                    <a:lnTo>
                      <a:pt x="26" y="1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8" name="Freeform 248"/>
              <p:cNvSpPr>
                <a:spLocks/>
              </p:cNvSpPr>
              <p:nvPr/>
            </p:nvSpPr>
            <p:spPr bwMode="auto">
              <a:xfrm>
                <a:off x="245" y="791"/>
                <a:ext cx="14" cy="44"/>
              </a:xfrm>
              <a:custGeom>
                <a:avLst/>
                <a:gdLst>
                  <a:gd name="T0" fmla="*/ 6 w 57"/>
                  <a:gd name="T1" fmla="*/ 44 h 218"/>
                  <a:gd name="T2" fmla="*/ 0 w 57"/>
                  <a:gd name="T3" fmla="*/ 43 h 218"/>
                  <a:gd name="T4" fmla="*/ 8 w 57"/>
                  <a:gd name="T5" fmla="*/ 1 h 218"/>
                  <a:gd name="T6" fmla="*/ 8 w 57"/>
                  <a:gd name="T7" fmla="*/ 0 h 218"/>
                  <a:gd name="T8" fmla="*/ 14 w 57"/>
                  <a:gd name="T9" fmla="*/ 3 h 218"/>
                  <a:gd name="T10" fmla="*/ 6 w 57"/>
                  <a:gd name="T11" fmla="*/ 44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218"/>
                  <a:gd name="T20" fmla="*/ 57 w 57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218">
                    <a:moveTo>
                      <a:pt x="26" y="218"/>
                    </a:moveTo>
                    <a:lnTo>
                      <a:pt x="0" y="213"/>
                    </a:lnTo>
                    <a:lnTo>
                      <a:pt x="31" y="7"/>
                    </a:lnTo>
                    <a:lnTo>
                      <a:pt x="34" y="0"/>
                    </a:lnTo>
                    <a:lnTo>
                      <a:pt x="57" y="17"/>
                    </a:lnTo>
                    <a:lnTo>
                      <a:pt x="26" y="2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89" name="Freeform 249"/>
              <p:cNvSpPr>
                <a:spLocks/>
              </p:cNvSpPr>
              <p:nvPr/>
            </p:nvSpPr>
            <p:spPr bwMode="auto">
              <a:xfrm>
                <a:off x="253" y="761"/>
                <a:ext cx="27" cy="34"/>
              </a:xfrm>
              <a:custGeom>
                <a:avLst/>
                <a:gdLst>
                  <a:gd name="T0" fmla="*/ 6 w 107"/>
                  <a:gd name="T1" fmla="*/ 34 h 169"/>
                  <a:gd name="T2" fmla="*/ 0 w 107"/>
                  <a:gd name="T3" fmla="*/ 31 h 169"/>
                  <a:gd name="T4" fmla="*/ 22 w 107"/>
                  <a:gd name="T5" fmla="*/ 1 h 169"/>
                  <a:gd name="T6" fmla="*/ 23 w 107"/>
                  <a:gd name="T7" fmla="*/ 0 h 169"/>
                  <a:gd name="T8" fmla="*/ 27 w 107"/>
                  <a:gd name="T9" fmla="*/ 5 h 169"/>
                  <a:gd name="T10" fmla="*/ 6 w 107"/>
                  <a:gd name="T11" fmla="*/ 34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69"/>
                  <a:gd name="T20" fmla="*/ 107 w 107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69">
                    <a:moveTo>
                      <a:pt x="23" y="169"/>
                    </a:moveTo>
                    <a:lnTo>
                      <a:pt x="0" y="152"/>
                    </a:lnTo>
                    <a:lnTo>
                      <a:pt x="87" y="5"/>
                    </a:lnTo>
                    <a:lnTo>
                      <a:pt x="91" y="0"/>
                    </a:lnTo>
                    <a:lnTo>
                      <a:pt x="107" y="27"/>
                    </a:lnTo>
                    <a:lnTo>
                      <a:pt x="23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0" name="Freeform 250"/>
              <p:cNvSpPr>
                <a:spLocks/>
              </p:cNvSpPr>
              <p:nvPr/>
            </p:nvSpPr>
            <p:spPr bwMode="auto">
              <a:xfrm>
                <a:off x="276" y="739"/>
                <a:ext cx="39" cy="27"/>
              </a:xfrm>
              <a:custGeom>
                <a:avLst/>
                <a:gdLst>
                  <a:gd name="T0" fmla="*/ 4 w 156"/>
                  <a:gd name="T1" fmla="*/ 27 h 136"/>
                  <a:gd name="T2" fmla="*/ 0 w 156"/>
                  <a:gd name="T3" fmla="*/ 22 h 136"/>
                  <a:gd name="T4" fmla="*/ 36 w 156"/>
                  <a:gd name="T5" fmla="*/ 0 h 136"/>
                  <a:gd name="T6" fmla="*/ 36 w 156"/>
                  <a:gd name="T7" fmla="*/ 0 h 136"/>
                  <a:gd name="T8" fmla="*/ 39 w 156"/>
                  <a:gd name="T9" fmla="*/ 6 h 136"/>
                  <a:gd name="T10" fmla="*/ 4 w 156"/>
                  <a:gd name="T11" fmla="*/ 27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6"/>
                  <a:gd name="T19" fmla="*/ 0 h 136"/>
                  <a:gd name="T20" fmla="*/ 156 w 156"/>
                  <a:gd name="T21" fmla="*/ 136 h 1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6" h="136">
                    <a:moveTo>
                      <a:pt x="16" y="136"/>
                    </a:moveTo>
                    <a:lnTo>
                      <a:pt x="0" y="109"/>
                    </a:lnTo>
                    <a:lnTo>
                      <a:pt x="143" y="1"/>
                    </a:lnTo>
                    <a:lnTo>
                      <a:pt x="145" y="0"/>
                    </a:lnTo>
                    <a:lnTo>
                      <a:pt x="156" y="30"/>
                    </a:lnTo>
                    <a:lnTo>
                      <a:pt x="16" y="1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1" name="Freeform 251"/>
              <p:cNvSpPr>
                <a:spLocks/>
              </p:cNvSpPr>
              <p:nvPr/>
            </p:nvSpPr>
            <p:spPr bwMode="auto">
              <a:xfrm>
                <a:off x="313" y="723"/>
                <a:ext cx="41" cy="22"/>
              </a:xfrm>
              <a:custGeom>
                <a:avLst/>
                <a:gdLst>
                  <a:gd name="T0" fmla="*/ 3 w 168"/>
                  <a:gd name="T1" fmla="*/ 22 h 109"/>
                  <a:gd name="T2" fmla="*/ 0 w 168"/>
                  <a:gd name="T3" fmla="*/ 16 h 109"/>
                  <a:gd name="T4" fmla="*/ 39 w 168"/>
                  <a:gd name="T5" fmla="*/ 0 h 109"/>
                  <a:gd name="T6" fmla="*/ 39 w 168"/>
                  <a:gd name="T7" fmla="*/ 0 h 109"/>
                  <a:gd name="T8" fmla="*/ 41 w 168"/>
                  <a:gd name="T9" fmla="*/ 6 h 109"/>
                  <a:gd name="T10" fmla="*/ 3 w 168"/>
                  <a:gd name="T11" fmla="*/ 22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8"/>
                  <a:gd name="T19" fmla="*/ 0 h 109"/>
                  <a:gd name="T20" fmla="*/ 168 w 168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8" h="109">
                    <a:moveTo>
                      <a:pt x="11" y="109"/>
                    </a:moveTo>
                    <a:lnTo>
                      <a:pt x="0" y="79"/>
                    </a:lnTo>
                    <a:lnTo>
                      <a:pt x="159" y="1"/>
                    </a:lnTo>
                    <a:lnTo>
                      <a:pt x="161" y="0"/>
                    </a:lnTo>
                    <a:lnTo>
                      <a:pt x="168" y="31"/>
                    </a:lnTo>
                    <a:lnTo>
                      <a:pt x="11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2" name="Freeform 252"/>
              <p:cNvSpPr>
                <a:spLocks/>
              </p:cNvSpPr>
              <p:nvPr/>
            </p:nvSpPr>
            <p:spPr bwMode="auto">
              <a:xfrm>
                <a:off x="353" y="709"/>
                <a:ext cx="51" cy="20"/>
              </a:xfrm>
              <a:custGeom>
                <a:avLst/>
                <a:gdLst>
                  <a:gd name="T0" fmla="*/ 2 w 205"/>
                  <a:gd name="T1" fmla="*/ 20 h 100"/>
                  <a:gd name="T2" fmla="*/ 0 w 205"/>
                  <a:gd name="T3" fmla="*/ 14 h 100"/>
                  <a:gd name="T4" fmla="*/ 49 w 205"/>
                  <a:gd name="T5" fmla="*/ 0 h 100"/>
                  <a:gd name="T6" fmla="*/ 50 w 205"/>
                  <a:gd name="T7" fmla="*/ 0 h 100"/>
                  <a:gd name="T8" fmla="*/ 51 w 205"/>
                  <a:gd name="T9" fmla="*/ 6 h 100"/>
                  <a:gd name="T10" fmla="*/ 2 w 205"/>
                  <a:gd name="T11" fmla="*/ 20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5"/>
                  <a:gd name="T19" fmla="*/ 0 h 100"/>
                  <a:gd name="T20" fmla="*/ 205 w 205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5" h="100">
                    <a:moveTo>
                      <a:pt x="7" y="100"/>
                    </a:moveTo>
                    <a:lnTo>
                      <a:pt x="0" y="69"/>
                    </a:lnTo>
                    <a:lnTo>
                      <a:pt x="198" y="1"/>
                    </a:lnTo>
                    <a:lnTo>
                      <a:pt x="199" y="0"/>
                    </a:lnTo>
                    <a:lnTo>
                      <a:pt x="205" y="32"/>
                    </a:lnTo>
                    <a:lnTo>
                      <a:pt x="7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3" name="Freeform 253"/>
              <p:cNvSpPr>
                <a:spLocks/>
              </p:cNvSpPr>
              <p:nvPr/>
            </p:nvSpPr>
            <p:spPr bwMode="auto">
              <a:xfrm>
                <a:off x="403" y="698"/>
                <a:ext cx="59" cy="18"/>
              </a:xfrm>
              <a:custGeom>
                <a:avLst/>
                <a:gdLst>
                  <a:gd name="T0" fmla="*/ 2 w 236"/>
                  <a:gd name="T1" fmla="*/ 18 h 91"/>
                  <a:gd name="T2" fmla="*/ 0 w 236"/>
                  <a:gd name="T3" fmla="*/ 12 h 91"/>
                  <a:gd name="T4" fmla="*/ 58 w 236"/>
                  <a:gd name="T5" fmla="*/ 0 h 91"/>
                  <a:gd name="T6" fmla="*/ 58 w 236"/>
                  <a:gd name="T7" fmla="*/ 0 h 91"/>
                  <a:gd name="T8" fmla="*/ 59 w 236"/>
                  <a:gd name="T9" fmla="*/ 7 h 91"/>
                  <a:gd name="T10" fmla="*/ 2 w 236"/>
                  <a:gd name="T11" fmla="*/ 18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6"/>
                  <a:gd name="T19" fmla="*/ 0 h 91"/>
                  <a:gd name="T20" fmla="*/ 236 w 236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6" h="91">
                    <a:moveTo>
                      <a:pt x="6" y="91"/>
                    </a:moveTo>
                    <a:lnTo>
                      <a:pt x="0" y="59"/>
                    </a:lnTo>
                    <a:lnTo>
                      <a:pt x="231" y="0"/>
                    </a:lnTo>
                    <a:lnTo>
                      <a:pt x="232" y="0"/>
                    </a:lnTo>
                    <a:lnTo>
                      <a:pt x="236" y="33"/>
                    </a:lnTo>
                    <a:lnTo>
                      <a:pt x="6" y="9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4" name="Freeform 254"/>
              <p:cNvSpPr>
                <a:spLocks/>
              </p:cNvSpPr>
              <p:nvPr/>
            </p:nvSpPr>
            <p:spPr bwMode="auto">
              <a:xfrm>
                <a:off x="461" y="688"/>
                <a:ext cx="66" cy="16"/>
              </a:xfrm>
              <a:custGeom>
                <a:avLst/>
                <a:gdLst>
                  <a:gd name="T0" fmla="*/ 1 w 266"/>
                  <a:gd name="T1" fmla="*/ 16 h 82"/>
                  <a:gd name="T2" fmla="*/ 0 w 266"/>
                  <a:gd name="T3" fmla="*/ 10 h 82"/>
                  <a:gd name="T4" fmla="*/ 65 w 266"/>
                  <a:gd name="T5" fmla="*/ 0 h 82"/>
                  <a:gd name="T6" fmla="*/ 65 w 266"/>
                  <a:gd name="T7" fmla="*/ 0 h 82"/>
                  <a:gd name="T8" fmla="*/ 66 w 266"/>
                  <a:gd name="T9" fmla="*/ 6 h 82"/>
                  <a:gd name="T10" fmla="*/ 1 w 266"/>
                  <a:gd name="T11" fmla="*/ 16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6"/>
                  <a:gd name="T19" fmla="*/ 0 h 82"/>
                  <a:gd name="T20" fmla="*/ 266 w 266"/>
                  <a:gd name="T21" fmla="*/ 82 h 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6" h="82">
                    <a:moveTo>
                      <a:pt x="4" y="82"/>
                    </a:moveTo>
                    <a:lnTo>
                      <a:pt x="0" y="49"/>
                    </a:lnTo>
                    <a:lnTo>
                      <a:pt x="263" y="0"/>
                    </a:lnTo>
                    <a:lnTo>
                      <a:pt x="266" y="32"/>
                    </a:lnTo>
                    <a:lnTo>
                      <a:pt x="4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5" name="Freeform 255"/>
              <p:cNvSpPr>
                <a:spLocks/>
              </p:cNvSpPr>
              <p:nvPr/>
            </p:nvSpPr>
            <p:spPr bwMode="auto">
              <a:xfrm>
                <a:off x="526" y="682"/>
                <a:ext cx="65" cy="12"/>
              </a:xfrm>
              <a:custGeom>
                <a:avLst/>
                <a:gdLst>
                  <a:gd name="T0" fmla="*/ 1 w 258"/>
                  <a:gd name="T1" fmla="*/ 12 h 62"/>
                  <a:gd name="T2" fmla="*/ 0 w 258"/>
                  <a:gd name="T3" fmla="*/ 6 h 62"/>
                  <a:gd name="T4" fmla="*/ 64 w 258"/>
                  <a:gd name="T5" fmla="*/ 0 h 62"/>
                  <a:gd name="T6" fmla="*/ 65 w 258"/>
                  <a:gd name="T7" fmla="*/ 6 h 62"/>
                  <a:gd name="T8" fmla="*/ 65 w 258"/>
                  <a:gd name="T9" fmla="*/ 6 h 62"/>
                  <a:gd name="T10" fmla="*/ 1 w 258"/>
                  <a:gd name="T11" fmla="*/ 12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62"/>
                  <a:gd name="T20" fmla="*/ 258 w 2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62">
                    <a:moveTo>
                      <a:pt x="3" y="62"/>
                    </a:moveTo>
                    <a:lnTo>
                      <a:pt x="0" y="30"/>
                    </a:lnTo>
                    <a:lnTo>
                      <a:pt x="255" y="0"/>
                    </a:lnTo>
                    <a:lnTo>
                      <a:pt x="258" y="32"/>
                    </a:lnTo>
                    <a:lnTo>
                      <a:pt x="3" y="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6" name="Freeform 256"/>
              <p:cNvSpPr>
                <a:spLocks/>
              </p:cNvSpPr>
              <p:nvPr/>
            </p:nvSpPr>
            <p:spPr bwMode="auto">
              <a:xfrm>
                <a:off x="590" y="674"/>
                <a:ext cx="62" cy="14"/>
              </a:xfrm>
              <a:custGeom>
                <a:avLst/>
                <a:gdLst>
                  <a:gd name="T0" fmla="*/ 1 w 249"/>
                  <a:gd name="T1" fmla="*/ 14 h 72"/>
                  <a:gd name="T2" fmla="*/ 0 w 249"/>
                  <a:gd name="T3" fmla="*/ 8 h 72"/>
                  <a:gd name="T4" fmla="*/ 61 w 249"/>
                  <a:gd name="T5" fmla="*/ 0 h 72"/>
                  <a:gd name="T6" fmla="*/ 61 w 249"/>
                  <a:gd name="T7" fmla="*/ 0 h 72"/>
                  <a:gd name="T8" fmla="*/ 62 w 249"/>
                  <a:gd name="T9" fmla="*/ 7 h 72"/>
                  <a:gd name="T10" fmla="*/ 1 w 249"/>
                  <a:gd name="T11" fmla="*/ 14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9"/>
                  <a:gd name="T19" fmla="*/ 0 h 72"/>
                  <a:gd name="T20" fmla="*/ 249 w 249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9" h="72">
                    <a:moveTo>
                      <a:pt x="3" y="72"/>
                    </a:moveTo>
                    <a:lnTo>
                      <a:pt x="0" y="40"/>
                    </a:lnTo>
                    <a:lnTo>
                      <a:pt x="246" y="0"/>
                    </a:lnTo>
                    <a:lnTo>
                      <a:pt x="249" y="34"/>
                    </a:lnTo>
                    <a:lnTo>
                      <a:pt x="3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7" name="Freeform 257"/>
              <p:cNvSpPr>
                <a:spLocks/>
              </p:cNvSpPr>
              <p:nvPr/>
            </p:nvSpPr>
            <p:spPr bwMode="auto">
              <a:xfrm>
                <a:off x="652" y="666"/>
                <a:ext cx="66" cy="15"/>
              </a:xfrm>
              <a:custGeom>
                <a:avLst/>
                <a:gdLst>
                  <a:gd name="T0" fmla="*/ 1 w 266"/>
                  <a:gd name="T1" fmla="*/ 15 h 72"/>
                  <a:gd name="T2" fmla="*/ 0 w 266"/>
                  <a:gd name="T3" fmla="*/ 8 h 72"/>
                  <a:gd name="T4" fmla="*/ 65 w 266"/>
                  <a:gd name="T5" fmla="*/ 0 h 72"/>
                  <a:gd name="T6" fmla="*/ 66 w 266"/>
                  <a:gd name="T7" fmla="*/ 7 h 72"/>
                  <a:gd name="T8" fmla="*/ 66 w 266"/>
                  <a:gd name="T9" fmla="*/ 7 h 72"/>
                  <a:gd name="T10" fmla="*/ 1 w 266"/>
                  <a:gd name="T11" fmla="*/ 15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6"/>
                  <a:gd name="T19" fmla="*/ 0 h 72"/>
                  <a:gd name="T20" fmla="*/ 266 w 266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6" h="72">
                    <a:moveTo>
                      <a:pt x="3" y="72"/>
                    </a:moveTo>
                    <a:lnTo>
                      <a:pt x="0" y="38"/>
                    </a:lnTo>
                    <a:lnTo>
                      <a:pt x="263" y="0"/>
                    </a:lnTo>
                    <a:lnTo>
                      <a:pt x="266" y="32"/>
                    </a:lnTo>
                    <a:lnTo>
                      <a:pt x="3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8" name="Freeform 258"/>
              <p:cNvSpPr>
                <a:spLocks/>
              </p:cNvSpPr>
              <p:nvPr/>
            </p:nvSpPr>
            <p:spPr bwMode="auto">
              <a:xfrm>
                <a:off x="717" y="658"/>
                <a:ext cx="61" cy="15"/>
              </a:xfrm>
              <a:custGeom>
                <a:avLst/>
                <a:gdLst>
                  <a:gd name="T0" fmla="*/ 1 w 244"/>
                  <a:gd name="T1" fmla="*/ 15 h 72"/>
                  <a:gd name="T2" fmla="*/ 0 w 244"/>
                  <a:gd name="T3" fmla="*/ 8 h 72"/>
                  <a:gd name="T4" fmla="*/ 60 w 244"/>
                  <a:gd name="T5" fmla="*/ 0 h 72"/>
                  <a:gd name="T6" fmla="*/ 61 w 244"/>
                  <a:gd name="T7" fmla="*/ 7 h 72"/>
                  <a:gd name="T8" fmla="*/ 61 w 244"/>
                  <a:gd name="T9" fmla="*/ 7 h 72"/>
                  <a:gd name="T10" fmla="*/ 1 w 244"/>
                  <a:gd name="T11" fmla="*/ 15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"/>
                  <a:gd name="T19" fmla="*/ 0 h 72"/>
                  <a:gd name="T20" fmla="*/ 244 w 244"/>
                  <a:gd name="T21" fmla="*/ 72 h 7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" h="72">
                    <a:moveTo>
                      <a:pt x="3" y="72"/>
                    </a:moveTo>
                    <a:lnTo>
                      <a:pt x="0" y="40"/>
                    </a:lnTo>
                    <a:lnTo>
                      <a:pt x="238" y="0"/>
                    </a:lnTo>
                    <a:lnTo>
                      <a:pt x="244" y="33"/>
                    </a:lnTo>
                    <a:lnTo>
                      <a:pt x="242" y="33"/>
                    </a:lnTo>
                    <a:lnTo>
                      <a:pt x="3" y="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99" name="Freeform 259"/>
              <p:cNvSpPr>
                <a:spLocks/>
              </p:cNvSpPr>
              <p:nvPr/>
            </p:nvSpPr>
            <p:spPr bwMode="auto">
              <a:xfrm>
                <a:off x="777" y="646"/>
                <a:ext cx="49" cy="19"/>
              </a:xfrm>
              <a:custGeom>
                <a:avLst/>
                <a:gdLst>
                  <a:gd name="T0" fmla="*/ 2 w 196"/>
                  <a:gd name="T1" fmla="*/ 19 h 92"/>
                  <a:gd name="T2" fmla="*/ 0 w 196"/>
                  <a:gd name="T3" fmla="*/ 12 h 92"/>
                  <a:gd name="T4" fmla="*/ 48 w 196"/>
                  <a:gd name="T5" fmla="*/ 0 h 92"/>
                  <a:gd name="T6" fmla="*/ 48 w 196"/>
                  <a:gd name="T7" fmla="*/ 0 h 92"/>
                  <a:gd name="T8" fmla="*/ 49 w 196"/>
                  <a:gd name="T9" fmla="*/ 7 h 92"/>
                  <a:gd name="T10" fmla="*/ 2 w 196"/>
                  <a:gd name="T11" fmla="*/ 19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6"/>
                  <a:gd name="T19" fmla="*/ 0 h 92"/>
                  <a:gd name="T20" fmla="*/ 196 w 196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6" h="92">
                    <a:moveTo>
                      <a:pt x="6" y="92"/>
                    </a:moveTo>
                    <a:lnTo>
                      <a:pt x="0" y="59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6" y="32"/>
                    </a:lnTo>
                    <a:lnTo>
                      <a:pt x="6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0" name="Freeform 260"/>
              <p:cNvSpPr>
                <a:spLocks/>
              </p:cNvSpPr>
              <p:nvPr/>
            </p:nvSpPr>
            <p:spPr bwMode="auto">
              <a:xfrm>
                <a:off x="824" y="639"/>
                <a:ext cx="43" cy="14"/>
              </a:xfrm>
              <a:custGeom>
                <a:avLst/>
                <a:gdLst>
                  <a:gd name="T0" fmla="*/ 2 w 171"/>
                  <a:gd name="T1" fmla="*/ 14 h 70"/>
                  <a:gd name="T2" fmla="*/ 0 w 171"/>
                  <a:gd name="T3" fmla="*/ 8 h 70"/>
                  <a:gd name="T4" fmla="*/ 39 w 171"/>
                  <a:gd name="T5" fmla="*/ 0 h 70"/>
                  <a:gd name="T6" fmla="*/ 43 w 171"/>
                  <a:gd name="T7" fmla="*/ 6 h 70"/>
                  <a:gd name="T8" fmla="*/ 41 w 171"/>
                  <a:gd name="T9" fmla="*/ 6 h 70"/>
                  <a:gd name="T10" fmla="*/ 2 w 171"/>
                  <a:gd name="T11" fmla="*/ 14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1"/>
                  <a:gd name="T19" fmla="*/ 0 h 70"/>
                  <a:gd name="T20" fmla="*/ 171 w 171"/>
                  <a:gd name="T21" fmla="*/ 70 h 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1" h="70">
                    <a:moveTo>
                      <a:pt x="6" y="70"/>
                    </a:moveTo>
                    <a:lnTo>
                      <a:pt x="0" y="38"/>
                    </a:lnTo>
                    <a:lnTo>
                      <a:pt x="156" y="0"/>
                    </a:lnTo>
                    <a:lnTo>
                      <a:pt x="171" y="28"/>
                    </a:lnTo>
                    <a:lnTo>
                      <a:pt x="165" y="32"/>
                    </a:lnTo>
                    <a:lnTo>
                      <a:pt x="6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1" name="Freeform 261"/>
              <p:cNvSpPr>
                <a:spLocks/>
              </p:cNvSpPr>
              <p:nvPr/>
            </p:nvSpPr>
            <p:spPr bwMode="auto">
              <a:xfrm>
                <a:off x="863" y="628"/>
                <a:ext cx="18" cy="16"/>
              </a:xfrm>
              <a:custGeom>
                <a:avLst/>
                <a:gdLst>
                  <a:gd name="T0" fmla="*/ 4 w 72"/>
                  <a:gd name="T1" fmla="*/ 16 h 83"/>
                  <a:gd name="T2" fmla="*/ 0 w 72"/>
                  <a:gd name="T3" fmla="*/ 11 h 83"/>
                  <a:gd name="T4" fmla="*/ 11 w 72"/>
                  <a:gd name="T5" fmla="*/ 2 h 83"/>
                  <a:gd name="T6" fmla="*/ 18 w 72"/>
                  <a:gd name="T7" fmla="*/ 0 h 83"/>
                  <a:gd name="T8" fmla="*/ 18 w 72"/>
                  <a:gd name="T9" fmla="*/ 5 h 83"/>
                  <a:gd name="T10" fmla="*/ 4 w 72"/>
                  <a:gd name="T11" fmla="*/ 16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2"/>
                  <a:gd name="T19" fmla="*/ 0 h 83"/>
                  <a:gd name="T20" fmla="*/ 72 w 72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2" h="83">
                    <a:moveTo>
                      <a:pt x="15" y="83"/>
                    </a:moveTo>
                    <a:lnTo>
                      <a:pt x="0" y="55"/>
                    </a:lnTo>
                    <a:lnTo>
                      <a:pt x="43" y="10"/>
                    </a:lnTo>
                    <a:lnTo>
                      <a:pt x="72" y="0"/>
                    </a:lnTo>
                    <a:lnTo>
                      <a:pt x="71" y="24"/>
                    </a:lnTo>
                    <a:lnTo>
                      <a:pt x="15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2" name="Freeform 262"/>
              <p:cNvSpPr>
                <a:spLocks/>
              </p:cNvSpPr>
              <p:nvPr/>
            </p:nvSpPr>
            <p:spPr bwMode="auto">
              <a:xfrm>
                <a:off x="863" y="611"/>
                <a:ext cx="18" cy="19"/>
              </a:xfrm>
              <a:custGeom>
                <a:avLst/>
                <a:gdLst>
                  <a:gd name="T0" fmla="*/ 18 w 74"/>
                  <a:gd name="T1" fmla="*/ 17 h 92"/>
                  <a:gd name="T2" fmla="*/ 11 w 74"/>
                  <a:gd name="T3" fmla="*/ 19 h 92"/>
                  <a:gd name="T4" fmla="*/ 0 w 74"/>
                  <a:gd name="T5" fmla="*/ 6 h 92"/>
                  <a:gd name="T6" fmla="*/ 4 w 74"/>
                  <a:gd name="T7" fmla="*/ 0 h 92"/>
                  <a:gd name="T8" fmla="*/ 4 w 74"/>
                  <a:gd name="T9" fmla="*/ 1 h 92"/>
                  <a:gd name="T10" fmla="*/ 18 w 74"/>
                  <a:gd name="T11" fmla="*/ 17 h 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4"/>
                  <a:gd name="T19" fmla="*/ 0 h 92"/>
                  <a:gd name="T20" fmla="*/ 74 w 74"/>
                  <a:gd name="T21" fmla="*/ 92 h 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4" h="92">
                    <a:moveTo>
                      <a:pt x="74" y="82"/>
                    </a:moveTo>
                    <a:lnTo>
                      <a:pt x="45" y="92"/>
                    </a:lnTo>
                    <a:lnTo>
                      <a:pt x="0" y="28"/>
                    </a:lnTo>
                    <a:lnTo>
                      <a:pt x="15" y="0"/>
                    </a:lnTo>
                    <a:lnTo>
                      <a:pt x="18" y="4"/>
                    </a:lnTo>
                    <a:lnTo>
                      <a:pt x="74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3" name="Freeform 263"/>
              <p:cNvSpPr>
                <a:spLocks/>
              </p:cNvSpPr>
              <p:nvPr/>
            </p:nvSpPr>
            <p:spPr bwMode="auto">
              <a:xfrm>
                <a:off x="822" y="588"/>
                <a:ext cx="44" cy="29"/>
              </a:xfrm>
              <a:custGeom>
                <a:avLst/>
                <a:gdLst>
                  <a:gd name="T0" fmla="*/ 44 w 180"/>
                  <a:gd name="T1" fmla="*/ 23 h 146"/>
                  <a:gd name="T2" fmla="*/ 40 w 180"/>
                  <a:gd name="T3" fmla="*/ 29 h 146"/>
                  <a:gd name="T4" fmla="*/ 0 w 180"/>
                  <a:gd name="T5" fmla="*/ 6 h 146"/>
                  <a:gd name="T6" fmla="*/ 3 w 180"/>
                  <a:gd name="T7" fmla="*/ 0 h 146"/>
                  <a:gd name="T8" fmla="*/ 3 w 180"/>
                  <a:gd name="T9" fmla="*/ 0 h 146"/>
                  <a:gd name="T10" fmla="*/ 44 w 180"/>
                  <a:gd name="T11" fmla="*/ 23 h 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46"/>
                  <a:gd name="T20" fmla="*/ 180 w 180"/>
                  <a:gd name="T21" fmla="*/ 146 h 1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46">
                    <a:moveTo>
                      <a:pt x="180" y="118"/>
                    </a:moveTo>
                    <a:lnTo>
                      <a:pt x="165" y="146"/>
                    </a:lnTo>
                    <a:lnTo>
                      <a:pt x="0" y="29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80" y="1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4" name="Freeform 264"/>
              <p:cNvSpPr>
                <a:spLocks/>
              </p:cNvSpPr>
              <p:nvPr/>
            </p:nvSpPr>
            <p:spPr bwMode="auto">
              <a:xfrm>
                <a:off x="774" y="566"/>
                <a:ext cx="50" cy="28"/>
              </a:xfrm>
              <a:custGeom>
                <a:avLst/>
                <a:gdLst>
                  <a:gd name="T0" fmla="*/ 50 w 201"/>
                  <a:gd name="T1" fmla="*/ 22 h 137"/>
                  <a:gd name="T2" fmla="*/ 47 w 201"/>
                  <a:gd name="T3" fmla="*/ 28 h 137"/>
                  <a:gd name="T4" fmla="*/ 0 w 201"/>
                  <a:gd name="T5" fmla="*/ 6 h 137"/>
                  <a:gd name="T6" fmla="*/ 2 w 201"/>
                  <a:gd name="T7" fmla="*/ 0 h 137"/>
                  <a:gd name="T8" fmla="*/ 3 w 201"/>
                  <a:gd name="T9" fmla="*/ 0 h 137"/>
                  <a:gd name="T10" fmla="*/ 50 w 201"/>
                  <a:gd name="T11" fmla="*/ 22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1"/>
                  <a:gd name="T19" fmla="*/ 0 h 137"/>
                  <a:gd name="T20" fmla="*/ 201 w 201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1" h="137">
                    <a:moveTo>
                      <a:pt x="201" y="108"/>
                    </a:moveTo>
                    <a:lnTo>
                      <a:pt x="190" y="137"/>
                    </a:lnTo>
                    <a:lnTo>
                      <a:pt x="0" y="3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201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5" name="Freeform 265"/>
              <p:cNvSpPr>
                <a:spLocks/>
              </p:cNvSpPr>
              <p:nvPr/>
            </p:nvSpPr>
            <p:spPr bwMode="auto">
              <a:xfrm>
                <a:off x="710" y="542"/>
                <a:ext cx="66" cy="30"/>
              </a:xfrm>
              <a:custGeom>
                <a:avLst/>
                <a:gdLst>
                  <a:gd name="T0" fmla="*/ 66 w 264"/>
                  <a:gd name="T1" fmla="*/ 24 h 149"/>
                  <a:gd name="T2" fmla="*/ 63 w 264"/>
                  <a:gd name="T3" fmla="*/ 30 h 149"/>
                  <a:gd name="T4" fmla="*/ 0 w 264"/>
                  <a:gd name="T5" fmla="*/ 6 h 149"/>
                  <a:gd name="T6" fmla="*/ 2 w 264"/>
                  <a:gd name="T7" fmla="*/ 0 h 149"/>
                  <a:gd name="T8" fmla="*/ 2 w 264"/>
                  <a:gd name="T9" fmla="*/ 0 h 149"/>
                  <a:gd name="T10" fmla="*/ 66 w 264"/>
                  <a:gd name="T11" fmla="*/ 24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149"/>
                  <a:gd name="T20" fmla="*/ 264 w 264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149">
                    <a:moveTo>
                      <a:pt x="264" y="119"/>
                    </a:moveTo>
                    <a:lnTo>
                      <a:pt x="254" y="149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264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6" name="Freeform 266"/>
              <p:cNvSpPr>
                <a:spLocks/>
              </p:cNvSpPr>
              <p:nvPr/>
            </p:nvSpPr>
            <p:spPr bwMode="auto">
              <a:xfrm>
                <a:off x="635" y="517"/>
                <a:ext cx="78" cy="32"/>
              </a:xfrm>
              <a:custGeom>
                <a:avLst/>
                <a:gdLst>
                  <a:gd name="T0" fmla="*/ 78 w 311"/>
                  <a:gd name="T1" fmla="*/ 26 h 159"/>
                  <a:gd name="T2" fmla="*/ 76 w 311"/>
                  <a:gd name="T3" fmla="*/ 32 h 159"/>
                  <a:gd name="T4" fmla="*/ 0 w 311"/>
                  <a:gd name="T5" fmla="*/ 6 h 159"/>
                  <a:gd name="T6" fmla="*/ 2 w 311"/>
                  <a:gd name="T7" fmla="*/ 0 h 159"/>
                  <a:gd name="T8" fmla="*/ 2 w 311"/>
                  <a:gd name="T9" fmla="*/ 0 h 159"/>
                  <a:gd name="T10" fmla="*/ 78 w 311"/>
                  <a:gd name="T11" fmla="*/ 26 h 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1"/>
                  <a:gd name="T19" fmla="*/ 0 h 159"/>
                  <a:gd name="T20" fmla="*/ 311 w 311"/>
                  <a:gd name="T21" fmla="*/ 159 h 1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1" h="159">
                    <a:moveTo>
                      <a:pt x="311" y="128"/>
                    </a:moveTo>
                    <a:lnTo>
                      <a:pt x="302" y="159"/>
                    </a:lnTo>
                    <a:lnTo>
                      <a:pt x="0" y="31"/>
                    </a:lnTo>
                    <a:lnTo>
                      <a:pt x="8" y="0"/>
                    </a:lnTo>
                    <a:lnTo>
                      <a:pt x="311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7" name="Freeform 267"/>
              <p:cNvSpPr>
                <a:spLocks/>
              </p:cNvSpPr>
              <p:nvPr/>
            </p:nvSpPr>
            <p:spPr bwMode="auto">
              <a:xfrm>
                <a:off x="538" y="489"/>
                <a:ext cx="99" cy="34"/>
              </a:xfrm>
              <a:custGeom>
                <a:avLst/>
                <a:gdLst>
                  <a:gd name="T0" fmla="*/ 99 w 397"/>
                  <a:gd name="T1" fmla="*/ 28 h 168"/>
                  <a:gd name="T2" fmla="*/ 97 w 397"/>
                  <a:gd name="T3" fmla="*/ 34 h 168"/>
                  <a:gd name="T4" fmla="*/ 0 w 397"/>
                  <a:gd name="T5" fmla="*/ 6 h 168"/>
                  <a:gd name="T6" fmla="*/ 1 w 397"/>
                  <a:gd name="T7" fmla="*/ 0 h 168"/>
                  <a:gd name="T8" fmla="*/ 2 w 397"/>
                  <a:gd name="T9" fmla="*/ 0 h 168"/>
                  <a:gd name="T10" fmla="*/ 99 w 397"/>
                  <a:gd name="T11" fmla="*/ 28 h 1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7"/>
                  <a:gd name="T19" fmla="*/ 0 h 168"/>
                  <a:gd name="T20" fmla="*/ 397 w 397"/>
                  <a:gd name="T21" fmla="*/ 168 h 1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7" h="168">
                    <a:moveTo>
                      <a:pt x="397" y="137"/>
                    </a:moveTo>
                    <a:lnTo>
                      <a:pt x="389" y="168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397" y="1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8" name="Freeform 268"/>
              <p:cNvSpPr>
                <a:spLocks/>
              </p:cNvSpPr>
              <p:nvPr/>
            </p:nvSpPr>
            <p:spPr bwMode="auto">
              <a:xfrm>
                <a:off x="438" y="466"/>
                <a:ext cx="101" cy="30"/>
              </a:xfrm>
              <a:custGeom>
                <a:avLst/>
                <a:gdLst>
                  <a:gd name="T0" fmla="*/ 101 w 403"/>
                  <a:gd name="T1" fmla="*/ 24 h 150"/>
                  <a:gd name="T2" fmla="*/ 99 w 403"/>
                  <a:gd name="T3" fmla="*/ 30 h 150"/>
                  <a:gd name="T4" fmla="*/ 0 w 403"/>
                  <a:gd name="T5" fmla="*/ 6 h 150"/>
                  <a:gd name="T6" fmla="*/ 1 w 403"/>
                  <a:gd name="T7" fmla="*/ 0 h 150"/>
                  <a:gd name="T8" fmla="*/ 1 w 403"/>
                  <a:gd name="T9" fmla="*/ 0 h 150"/>
                  <a:gd name="T10" fmla="*/ 101 w 403"/>
                  <a:gd name="T11" fmla="*/ 24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3"/>
                  <a:gd name="T19" fmla="*/ 0 h 150"/>
                  <a:gd name="T20" fmla="*/ 403 w 403"/>
                  <a:gd name="T21" fmla="*/ 150 h 1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3" h="150">
                    <a:moveTo>
                      <a:pt x="403" y="119"/>
                    </a:moveTo>
                    <a:lnTo>
                      <a:pt x="397" y="150"/>
                    </a:lnTo>
                    <a:lnTo>
                      <a:pt x="0" y="32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03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09" name="Freeform 269"/>
              <p:cNvSpPr>
                <a:spLocks/>
              </p:cNvSpPr>
              <p:nvPr/>
            </p:nvSpPr>
            <p:spPr bwMode="auto">
              <a:xfrm>
                <a:off x="363" y="450"/>
                <a:ext cx="77" cy="22"/>
              </a:xfrm>
              <a:custGeom>
                <a:avLst/>
                <a:gdLst>
                  <a:gd name="T0" fmla="*/ 77 w 308"/>
                  <a:gd name="T1" fmla="*/ 16 h 110"/>
                  <a:gd name="T2" fmla="*/ 76 w 308"/>
                  <a:gd name="T3" fmla="*/ 22 h 110"/>
                  <a:gd name="T4" fmla="*/ 0 w 308"/>
                  <a:gd name="T5" fmla="*/ 6 h 110"/>
                  <a:gd name="T6" fmla="*/ 0 w 308"/>
                  <a:gd name="T7" fmla="*/ 6 h 110"/>
                  <a:gd name="T8" fmla="*/ 1 w 308"/>
                  <a:gd name="T9" fmla="*/ 0 h 110"/>
                  <a:gd name="T10" fmla="*/ 77 w 308"/>
                  <a:gd name="T11" fmla="*/ 16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8"/>
                  <a:gd name="T19" fmla="*/ 0 h 110"/>
                  <a:gd name="T20" fmla="*/ 308 w 308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8" h="110">
                    <a:moveTo>
                      <a:pt x="308" y="78"/>
                    </a:moveTo>
                    <a:lnTo>
                      <a:pt x="303" y="110"/>
                    </a:lnTo>
                    <a:lnTo>
                      <a:pt x="0" y="32"/>
                    </a:lnTo>
                    <a:lnTo>
                      <a:pt x="6" y="0"/>
                    </a:lnTo>
                    <a:lnTo>
                      <a:pt x="308" y="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0" name="Freeform 270"/>
              <p:cNvSpPr>
                <a:spLocks/>
              </p:cNvSpPr>
              <p:nvPr/>
            </p:nvSpPr>
            <p:spPr bwMode="auto">
              <a:xfrm>
                <a:off x="281" y="432"/>
                <a:ext cx="83" cy="24"/>
              </a:xfrm>
              <a:custGeom>
                <a:avLst/>
                <a:gdLst>
                  <a:gd name="T0" fmla="*/ 83 w 333"/>
                  <a:gd name="T1" fmla="*/ 18 h 120"/>
                  <a:gd name="T2" fmla="*/ 82 w 333"/>
                  <a:gd name="T3" fmla="*/ 24 h 120"/>
                  <a:gd name="T4" fmla="*/ 0 w 333"/>
                  <a:gd name="T5" fmla="*/ 6 h 120"/>
                  <a:gd name="T6" fmla="*/ 0 w 333"/>
                  <a:gd name="T7" fmla="*/ 6 h 120"/>
                  <a:gd name="T8" fmla="*/ 2 w 333"/>
                  <a:gd name="T9" fmla="*/ 0 h 120"/>
                  <a:gd name="T10" fmla="*/ 83 w 333"/>
                  <a:gd name="T11" fmla="*/ 18 h 1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3"/>
                  <a:gd name="T19" fmla="*/ 0 h 120"/>
                  <a:gd name="T20" fmla="*/ 333 w 333"/>
                  <a:gd name="T21" fmla="*/ 120 h 1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3" h="120">
                    <a:moveTo>
                      <a:pt x="333" y="88"/>
                    </a:moveTo>
                    <a:lnTo>
                      <a:pt x="327" y="120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7" y="0"/>
                    </a:lnTo>
                    <a:lnTo>
                      <a:pt x="333" y="8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1" name="Freeform 271"/>
              <p:cNvSpPr>
                <a:spLocks/>
              </p:cNvSpPr>
              <p:nvPr/>
            </p:nvSpPr>
            <p:spPr bwMode="auto">
              <a:xfrm>
                <a:off x="194" y="411"/>
                <a:ext cx="89" cy="28"/>
              </a:xfrm>
              <a:custGeom>
                <a:avLst/>
                <a:gdLst>
                  <a:gd name="T0" fmla="*/ 89 w 357"/>
                  <a:gd name="T1" fmla="*/ 22 h 140"/>
                  <a:gd name="T2" fmla="*/ 87 w 357"/>
                  <a:gd name="T3" fmla="*/ 28 h 140"/>
                  <a:gd name="T4" fmla="*/ 0 w 357"/>
                  <a:gd name="T5" fmla="*/ 6 h 140"/>
                  <a:gd name="T6" fmla="*/ 0 w 357"/>
                  <a:gd name="T7" fmla="*/ 6 h 140"/>
                  <a:gd name="T8" fmla="*/ 2 w 357"/>
                  <a:gd name="T9" fmla="*/ 0 h 140"/>
                  <a:gd name="T10" fmla="*/ 89 w 357"/>
                  <a:gd name="T11" fmla="*/ 22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7"/>
                  <a:gd name="T19" fmla="*/ 0 h 140"/>
                  <a:gd name="T20" fmla="*/ 357 w 35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7" h="140">
                    <a:moveTo>
                      <a:pt x="357" y="109"/>
                    </a:moveTo>
                    <a:lnTo>
                      <a:pt x="350" y="140"/>
                    </a:lnTo>
                    <a:lnTo>
                      <a:pt x="0" y="32"/>
                    </a:lnTo>
                    <a:lnTo>
                      <a:pt x="7" y="0"/>
                    </a:lnTo>
                    <a:lnTo>
                      <a:pt x="357" y="10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2" name="Freeform 272"/>
              <p:cNvSpPr>
                <a:spLocks/>
              </p:cNvSpPr>
              <p:nvPr/>
            </p:nvSpPr>
            <p:spPr bwMode="auto">
              <a:xfrm>
                <a:off x="114" y="389"/>
                <a:ext cx="81" cy="28"/>
              </a:xfrm>
              <a:custGeom>
                <a:avLst/>
                <a:gdLst>
                  <a:gd name="T0" fmla="*/ 81 w 327"/>
                  <a:gd name="T1" fmla="*/ 22 h 140"/>
                  <a:gd name="T2" fmla="*/ 79 w 327"/>
                  <a:gd name="T3" fmla="*/ 28 h 140"/>
                  <a:gd name="T4" fmla="*/ 0 w 327"/>
                  <a:gd name="T5" fmla="*/ 7 h 140"/>
                  <a:gd name="T6" fmla="*/ 0 w 327"/>
                  <a:gd name="T7" fmla="*/ 6 h 140"/>
                  <a:gd name="T8" fmla="*/ 2 w 327"/>
                  <a:gd name="T9" fmla="*/ 0 h 140"/>
                  <a:gd name="T10" fmla="*/ 81 w 327"/>
                  <a:gd name="T11" fmla="*/ 22 h 1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7"/>
                  <a:gd name="T19" fmla="*/ 0 h 140"/>
                  <a:gd name="T20" fmla="*/ 327 w 327"/>
                  <a:gd name="T21" fmla="*/ 140 h 1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7" h="140">
                    <a:moveTo>
                      <a:pt x="327" y="108"/>
                    </a:moveTo>
                    <a:lnTo>
                      <a:pt x="320" y="140"/>
                    </a:lnTo>
                    <a:lnTo>
                      <a:pt x="2" y="33"/>
                    </a:lnTo>
                    <a:lnTo>
                      <a:pt x="0" y="31"/>
                    </a:lnTo>
                    <a:lnTo>
                      <a:pt x="9" y="0"/>
                    </a:lnTo>
                    <a:lnTo>
                      <a:pt x="327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3" name="Freeform 273"/>
              <p:cNvSpPr>
                <a:spLocks/>
              </p:cNvSpPr>
              <p:nvPr/>
            </p:nvSpPr>
            <p:spPr bwMode="auto">
              <a:xfrm>
                <a:off x="59" y="370"/>
                <a:ext cx="57" cy="25"/>
              </a:xfrm>
              <a:custGeom>
                <a:avLst/>
                <a:gdLst>
                  <a:gd name="T0" fmla="*/ 57 w 225"/>
                  <a:gd name="T1" fmla="*/ 19 h 127"/>
                  <a:gd name="T2" fmla="*/ 55 w 225"/>
                  <a:gd name="T3" fmla="*/ 25 h 127"/>
                  <a:gd name="T4" fmla="*/ 1 w 225"/>
                  <a:gd name="T5" fmla="*/ 6 h 127"/>
                  <a:gd name="T6" fmla="*/ 0 w 225"/>
                  <a:gd name="T7" fmla="*/ 6 h 127"/>
                  <a:gd name="T8" fmla="*/ 3 w 225"/>
                  <a:gd name="T9" fmla="*/ 0 h 127"/>
                  <a:gd name="T10" fmla="*/ 57 w 225"/>
                  <a:gd name="T11" fmla="*/ 19 h 1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27"/>
                  <a:gd name="T20" fmla="*/ 225 w 225"/>
                  <a:gd name="T21" fmla="*/ 127 h 1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27">
                    <a:moveTo>
                      <a:pt x="225" y="96"/>
                    </a:moveTo>
                    <a:lnTo>
                      <a:pt x="216" y="127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13" y="0"/>
                    </a:lnTo>
                    <a:lnTo>
                      <a:pt x="225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4" name="Freeform 274"/>
              <p:cNvSpPr>
                <a:spLocks/>
              </p:cNvSpPr>
              <p:nvPr/>
            </p:nvSpPr>
            <p:spPr bwMode="auto">
              <a:xfrm>
                <a:off x="21" y="347"/>
                <a:ext cx="42" cy="28"/>
              </a:xfrm>
              <a:custGeom>
                <a:avLst/>
                <a:gdLst>
                  <a:gd name="T0" fmla="*/ 42 w 169"/>
                  <a:gd name="T1" fmla="*/ 23 h 143"/>
                  <a:gd name="T2" fmla="*/ 39 w 169"/>
                  <a:gd name="T3" fmla="*/ 28 h 143"/>
                  <a:gd name="T4" fmla="*/ 1 w 169"/>
                  <a:gd name="T5" fmla="*/ 5 h 143"/>
                  <a:gd name="T6" fmla="*/ 0 w 169"/>
                  <a:gd name="T7" fmla="*/ 4 h 143"/>
                  <a:gd name="T8" fmla="*/ 5 w 169"/>
                  <a:gd name="T9" fmla="*/ 0 h 143"/>
                  <a:gd name="T10" fmla="*/ 42 w 169"/>
                  <a:gd name="T11" fmla="*/ 23 h 1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9"/>
                  <a:gd name="T19" fmla="*/ 0 h 143"/>
                  <a:gd name="T20" fmla="*/ 169 w 169"/>
                  <a:gd name="T21" fmla="*/ 143 h 1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9" h="143">
                    <a:moveTo>
                      <a:pt x="169" y="115"/>
                    </a:moveTo>
                    <a:lnTo>
                      <a:pt x="156" y="143"/>
                    </a:lnTo>
                    <a:lnTo>
                      <a:pt x="4" y="26"/>
                    </a:lnTo>
                    <a:lnTo>
                      <a:pt x="0" y="19"/>
                    </a:lnTo>
                    <a:lnTo>
                      <a:pt x="21" y="0"/>
                    </a:lnTo>
                    <a:lnTo>
                      <a:pt x="169" y="1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5" name="Freeform 275"/>
              <p:cNvSpPr>
                <a:spLocks/>
              </p:cNvSpPr>
              <p:nvPr/>
            </p:nvSpPr>
            <p:spPr bwMode="auto">
              <a:xfrm>
                <a:off x="6" y="326"/>
                <a:ext cx="20" cy="25"/>
              </a:xfrm>
              <a:custGeom>
                <a:avLst/>
                <a:gdLst>
                  <a:gd name="T0" fmla="*/ 20 w 79"/>
                  <a:gd name="T1" fmla="*/ 21 h 121"/>
                  <a:gd name="T2" fmla="*/ 15 w 79"/>
                  <a:gd name="T3" fmla="*/ 25 h 121"/>
                  <a:gd name="T4" fmla="*/ 1 w 79"/>
                  <a:gd name="T5" fmla="*/ 3 h 121"/>
                  <a:gd name="T6" fmla="*/ 0 w 79"/>
                  <a:gd name="T7" fmla="*/ 2 h 121"/>
                  <a:gd name="T8" fmla="*/ 7 w 79"/>
                  <a:gd name="T9" fmla="*/ 0 h 121"/>
                  <a:gd name="T10" fmla="*/ 20 w 79"/>
                  <a:gd name="T11" fmla="*/ 21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"/>
                  <a:gd name="T19" fmla="*/ 0 h 121"/>
                  <a:gd name="T20" fmla="*/ 79 w 79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" h="121">
                    <a:moveTo>
                      <a:pt x="79" y="102"/>
                    </a:moveTo>
                    <a:lnTo>
                      <a:pt x="58" y="121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26" y="0"/>
                    </a:lnTo>
                    <a:lnTo>
                      <a:pt x="79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6" name="Freeform 276"/>
              <p:cNvSpPr>
                <a:spLocks/>
              </p:cNvSpPr>
              <p:nvPr/>
            </p:nvSpPr>
            <p:spPr bwMode="auto">
              <a:xfrm>
                <a:off x="2" y="292"/>
                <a:ext cx="11" cy="36"/>
              </a:xfrm>
              <a:custGeom>
                <a:avLst/>
                <a:gdLst>
                  <a:gd name="T0" fmla="*/ 11 w 42"/>
                  <a:gd name="T1" fmla="*/ 34 h 181"/>
                  <a:gd name="T2" fmla="*/ 4 w 42"/>
                  <a:gd name="T3" fmla="*/ 36 h 181"/>
                  <a:gd name="T4" fmla="*/ 0 w 42"/>
                  <a:gd name="T5" fmla="*/ 1 h 181"/>
                  <a:gd name="T6" fmla="*/ 0 w 42"/>
                  <a:gd name="T7" fmla="*/ 0 h 181"/>
                  <a:gd name="T8" fmla="*/ 7 w 42"/>
                  <a:gd name="T9" fmla="*/ 0 h 181"/>
                  <a:gd name="T10" fmla="*/ 11 w 42"/>
                  <a:gd name="T11" fmla="*/ 34 h 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181"/>
                  <a:gd name="T20" fmla="*/ 42 w 42"/>
                  <a:gd name="T21" fmla="*/ 181 h 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181">
                    <a:moveTo>
                      <a:pt x="42" y="173"/>
                    </a:moveTo>
                    <a:lnTo>
                      <a:pt x="16" y="181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7" y="0"/>
                    </a:lnTo>
                    <a:lnTo>
                      <a:pt x="42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7" name="Freeform 277"/>
              <p:cNvSpPr>
                <a:spLocks/>
              </p:cNvSpPr>
              <p:nvPr/>
            </p:nvSpPr>
            <p:spPr bwMode="auto">
              <a:xfrm>
                <a:off x="0" y="261"/>
                <a:ext cx="9" cy="31"/>
              </a:xfrm>
              <a:custGeom>
                <a:avLst/>
                <a:gdLst>
                  <a:gd name="T0" fmla="*/ 9 w 35"/>
                  <a:gd name="T1" fmla="*/ 31 h 158"/>
                  <a:gd name="T2" fmla="*/ 2 w 35"/>
                  <a:gd name="T3" fmla="*/ 31 h 158"/>
                  <a:gd name="T4" fmla="*/ 0 w 35"/>
                  <a:gd name="T5" fmla="*/ 0 h 158"/>
                  <a:gd name="T6" fmla="*/ 0 w 35"/>
                  <a:gd name="T7" fmla="*/ 0 h 158"/>
                  <a:gd name="T8" fmla="*/ 7 w 35"/>
                  <a:gd name="T9" fmla="*/ 0 h 158"/>
                  <a:gd name="T10" fmla="*/ 9 w 35"/>
                  <a:gd name="T11" fmla="*/ 31 h 1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58"/>
                  <a:gd name="T20" fmla="*/ 35 w 35"/>
                  <a:gd name="T21" fmla="*/ 158 h 1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58">
                    <a:moveTo>
                      <a:pt x="35" y="156"/>
                    </a:moveTo>
                    <a:lnTo>
                      <a:pt x="8" y="158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35" y="1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8" name="Freeform 278"/>
              <p:cNvSpPr>
                <a:spLocks/>
              </p:cNvSpPr>
              <p:nvPr/>
            </p:nvSpPr>
            <p:spPr bwMode="auto">
              <a:xfrm>
                <a:off x="0" y="223"/>
                <a:ext cx="9" cy="38"/>
              </a:xfrm>
              <a:custGeom>
                <a:avLst/>
                <a:gdLst>
                  <a:gd name="T0" fmla="*/ 7 w 35"/>
                  <a:gd name="T1" fmla="*/ 38 h 187"/>
                  <a:gd name="T2" fmla="*/ 0 w 35"/>
                  <a:gd name="T3" fmla="*/ 38 h 187"/>
                  <a:gd name="T4" fmla="*/ 2 w 35"/>
                  <a:gd name="T5" fmla="*/ 0 h 187"/>
                  <a:gd name="T6" fmla="*/ 9 w 35"/>
                  <a:gd name="T7" fmla="*/ 0 h 187"/>
                  <a:gd name="T8" fmla="*/ 9 w 35"/>
                  <a:gd name="T9" fmla="*/ 0 h 187"/>
                  <a:gd name="T10" fmla="*/ 7 w 35"/>
                  <a:gd name="T11" fmla="*/ 38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187"/>
                  <a:gd name="T20" fmla="*/ 35 w 35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187">
                    <a:moveTo>
                      <a:pt x="27" y="187"/>
                    </a:moveTo>
                    <a:lnTo>
                      <a:pt x="0" y="187"/>
                    </a:lnTo>
                    <a:lnTo>
                      <a:pt x="8" y="0"/>
                    </a:lnTo>
                    <a:lnTo>
                      <a:pt x="35" y="1"/>
                    </a:lnTo>
                    <a:lnTo>
                      <a:pt x="27" y="1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9" name="Freeform 279"/>
              <p:cNvSpPr>
                <a:spLocks/>
              </p:cNvSpPr>
              <p:nvPr/>
            </p:nvSpPr>
            <p:spPr bwMode="auto">
              <a:xfrm>
                <a:off x="2" y="172"/>
                <a:ext cx="9" cy="51"/>
              </a:xfrm>
              <a:custGeom>
                <a:avLst/>
                <a:gdLst>
                  <a:gd name="T0" fmla="*/ 7 w 35"/>
                  <a:gd name="T1" fmla="*/ 51 h 258"/>
                  <a:gd name="T2" fmla="*/ 0 w 35"/>
                  <a:gd name="T3" fmla="*/ 51 h 258"/>
                  <a:gd name="T4" fmla="*/ 2 w 35"/>
                  <a:gd name="T5" fmla="*/ 2 h 258"/>
                  <a:gd name="T6" fmla="*/ 3 w 35"/>
                  <a:gd name="T7" fmla="*/ 0 h 258"/>
                  <a:gd name="T8" fmla="*/ 9 w 35"/>
                  <a:gd name="T9" fmla="*/ 4 h 258"/>
                  <a:gd name="T10" fmla="*/ 7 w 35"/>
                  <a:gd name="T11" fmla="*/ 51 h 2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258"/>
                  <a:gd name="T20" fmla="*/ 35 w 35"/>
                  <a:gd name="T21" fmla="*/ 258 h 2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258">
                    <a:moveTo>
                      <a:pt x="27" y="258"/>
                    </a:moveTo>
                    <a:lnTo>
                      <a:pt x="0" y="257"/>
                    </a:lnTo>
                    <a:lnTo>
                      <a:pt x="8" y="12"/>
                    </a:lnTo>
                    <a:lnTo>
                      <a:pt x="12" y="0"/>
                    </a:lnTo>
                    <a:lnTo>
                      <a:pt x="35" y="19"/>
                    </a:lnTo>
                    <a:lnTo>
                      <a:pt x="27" y="2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0" name="Freeform 280"/>
              <p:cNvSpPr>
                <a:spLocks/>
              </p:cNvSpPr>
              <p:nvPr/>
            </p:nvSpPr>
            <p:spPr bwMode="auto">
              <a:xfrm>
                <a:off x="1028" y="98"/>
                <a:ext cx="48" cy="45"/>
              </a:xfrm>
              <a:custGeom>
                <a:avLst/>
                <a:gdLst>
                  <a:gd name="T0" fmla="*/ 27 w 190"/>
                  <a:gd name="T1" fmla="*/ 0 h 223"/>
                  <a:gd name="T2" fmla="*/ 31 w 190"/>
                  <a:gd name="T3" fmla="*/ 1 h 223"/>
                  <a:gd name="T4" fmla="*/ 35 w 190"/>
                  <a:gd name="T5" fmla="*/ 3 h 223"/>
                  <a:gd name="T6" fmla="*/ 39 w 190"/>
                  <a:gd name="T7" fmla="*/ 5 h 223"/>
                  <a:gd name="T8" fmla="*/ 42 w 190"/>
                  <a:gd name="T9" fmla="*/ 8 h 223"/>
                  <a:gd name="T10" fmla="*/ 45 w 190"/>
                  <a:gd name="T11" fmla="*/ 12 h 223"/>
                  <a:gd name="T12" fmla="*/ 47 w 190"/>
                  <a:gd name="T13" fmla="*/ 16 h 223"/>
                  <a:gd name="T14" fmla="*/ 48 w 190"/>
                  <a:gd name="T15" fmla="*/ 20 h 223"/>
                  <a:gd name="T16" fmla="*/ 48 w 190"/>
                  <a:gd name="T17" fmla="*/ 25 h 223"/>
                  <a:gd name="T18" fmla="*/ 47 w 190"/>
                  <a:gd name="T19" fmla="*/ 29 h 223"/>
                  <a:gd name="T20" fmla="*/ 45 w 190"/>
                  <a:gd name="T21" fmla="*/ 33 h 223"/>
                  <a:gd name="T22" fmla="*/ 42 w 190"/>
                  <a:gd name="T23" fmla="*/ 37 h 223"/>
                  <a:gd name="T24" fmla="*/ 39 w 190"/>
                  <a:gd name="T25" fmla="*/ 40 h 223"/>
                  <a:gd name="T26" fmla="*/ 35 w 190"/>
                  <a:gd name="T27" fmla="*/ 42 h 223"/>
                  <a:gd name="T28" fmla="*/ 31 w 190"/>
                  <a:gd name="T29" fmla="*/ 44 h 223"/>
                  <a:gd name="T30" fmla="*/ 27 w 190"/>
                  <a:gd name="T31" fmla="*/ 45 h 223"/>
                  <a:gd name="T32" fmla="*/ 22 w 190"/>
                  <a:gd name="T33" fmla="*/ 45 h 223"/>
                  <a:gd name="T34" fmla="*/ 17 w 190"/>
                  <a:gd name="T35" fmla="*/ 44 h 223"/>
                  <a:gd name="T36" fmla="*/ 13 w 190"/>
                  <a:gd name="T37" fmla="*/ 42 h 223"/>
                  <a:gd name="T38" fmla="*/ 9 w 190"/>
                  <a:gd name="T39" fmla="*/ 40 h 223"/>
                  <a:gd name="T40" fmla="*/ 5 w 190"/>
                  <a:gd name="T41" fmla="*/ 37 h 223"/>
                  <a:gd name="T42" fmla="*/ 3 w 190"/>
                  <a:gd name="T43" fmla="*/ 33 h 223"/>
                  <a:gd name="T44" fmla="*/ 1 w 190"/>
                  <a:gd name="T45" fmla="*/ 29 h 223"/>
                  <a:gd name="T46" fmla="*/ 0 w 190"/>
                  <a:gd name="T47" fmla="*/ 25 h 223"/>
                  <a:gd name="T48" fmla="*/ 0 w 190"/>
                  <a:gd name="T49" fmla="*/ 20 h 223"/>
                  <a:gd name="T50" fmla="*/ 1 w 190"/>
                  <a:gd name="T51" fmla="*/ 16 h 223"/>
                  <a:gd name="T52" fmla="*/ 3 w 190"/>
                  <a:gd name="T53" fmla="*/ 12 h 223"/>
                  <a:gd name="T54" fmla="*/ 5 w 190"/>
                  <a:gd name="T55" fmla="*/ 8 h 223"/>
                  <a:gd name="T56" fmla="*/ 9 w 190"/>
                  <a:gd name="T57" fmla="*/ 5 h 223"/>
                  <a:gd name="T58" fmla="*/ 13 w 190"/>
                  <a:gd name="T59" fmla="*/ 3 h 223"/>
                  <a:gd name="T60" fmla="*/ 17 w 190"/>
                  <a:gd name="T61" fmla="*/ 1 h 223"/>
                  <a:gd name="T62" fmla="*/ 22 w 190"/>
                  <a:gd name="T63" fmla="*/ 0 h 2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90"/>
                  <a:gd name="T97" fmla="*/ 0 h 223"/>
                  <a:gd name="T98" fmla="*/ 190 w 190"/>
                  <a:gd name="T99" fmla="*/ 223 h 2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90" h="223">
                    <a:moveTo>
                      <a:pt x="95" y="0"/>
                    </a:moveTo>
                    <a:lnTo>
                      <a:pt x="105" y="0"/>
                    </a:lnTo>
                    <a:lnTo>
                      <a:pt x="114" y="3"/>
                    </a:lnTo>
                    <a:lnTo>
                      <a:pt x="123" y="5"/>
                    </a:lnTo>
                    <a:lnTo>
                      <a:pt x="132" y="9"/>
                    </a:lnTo>
                    <a:lnTo>
                      <a:pt x="140" y="14"/>
                    </a:lnTo>
                    <a:lnTo>
                      <a:pt x="148" y="19"/>
                    </a:lnTo>
                    <a:lnTo>
                      <a:pt x="155" y="26"/>
                    </a:lnTo>
                    <a:lnTo>
                      <a:pt x="162" y="33"/>
                    </a:lnTo>
                    <a:lnTo>
                      <a:pt x="168" y="41"/>
                    </a:lnTo>
                    <a:lnTo>
                      <a:pt x="174" y="50"/>
                    </a:lnTo>
                    <a:lnTo>
                      <a:pt x="178" y="59"/>
                    </a:lnTo>
                    <a:lnTo>
                      <a:pt x="182" y="68"/>
                    </a:lnTo>
                    <a:lnTo>
                      <a:pt x="186" y="78"/>
                    </a:lnTo>
                    <a:lnTo>
                      <a:pt x="188" y="90"/>
                    </a:lnTo>
                    <a:lnTo>
                      <a:pt x="189" y="101"/>
                    </a:lnTo>
                    <a:lnTo>
                      <a:pt x="190" y="112"/>
                    </a:lnTo>
                    <a:lnTo>
                      <a:pt x="189" y="123"/>
                    </a:lnTo>
                    <a:lnTo>
                      <a:pt x="188" y="134"/>
                    </a:lnTo>
                    <a:lnTo>
                      <a:pt x="186" y="145"/>
                    </a:lnTo>
                    <a:lnTo>
                      <a:pt x="182" y="155"/>
                    </a:lnTo>
                    <a:lnTo>
                      <a:pt x="178" y="165"/>
                    </a:lnTo>
                    <a:lnTo>
                      <a:pt x="174" y="175"/>
                    </a:lnTo>
                    <a:lnTo>
                      <a:pt x="168" y="184"/>
                    </a:lnTo>
                    <a:lnTo>
                      <a:pt x="162" y="191"/>
                    </a:lnTo>
                    <a:lnTo>
                      <a:pt x="155" y="199"/>
                    </a:lnTo>
                    <a:lnTo>
                      <a:pt x="148" y="205"/>
                    </a:lnTo>
                    <a:lnTo>
                      <a:pt x="140" y="210"/>
                    </a:lnTo>
                    <a:lnTo>
                      <a:pt x="132" y="215"/>
                    </a:lnTo>
                    <a:lnTo>
                      <a:pt x="123" y="218"/>
                    </a:lnTo>
                    <a:lnTo>
                      <a:pt x="114" y="222"/>
                    </a:lnTo>
                    <a:lnTo>
                      <a:pt x="105" y="223"/>
                    </a:lnTo>
                    <a:lnTo>
                      <a:pt x="95" y="223"/>
                    </a:lnTo>
                    <a:lnTo>
                      <a:pt x="86" y="223"/>
                    </a:lnTo>
                    <a:lnTo>
                      <a:pt x="76" y="222"/>
                    </a:lnTo>
                    <a:lnTo>
                      <a:pt x="67" y="218"/>
                    </a:lnTo>
                    <a:lnTo>
                      <a:pt x="59" y="215"/>
                    </a:lnTo>
                    <a:lnTo>
                      <a:pt x="50" y="210"/>
                    </a:lnTo>
                    <a:lnTo>
                      <a:pt x="43" y="205"/>
                    </a:lnTo>
                    <a:lnTo>
                      <a:pt x="35" y="199"/>
                    </a:lnTo>
                    <a:lnTo>
                      <a:pt x="29" y="191"/>
                    </a:lnTo>
                    <a:lnTo>
                      <a:pt x="21" y="184"/>
                    </a:lnTo>
                    <a:lnTo>
                      <a:pt x="16" y="175"/>
                    </a:lnTo>
                    <a:lnTo>
                      <a:pt x="11" y="165"/>
                    </a:lnTo>
                    <a:lnTo>
                      <a:pt x="7" y="155"/>
                    </a:lnTo>
                    <a:lnTo>
                      <a:pt x="4" y="145"/>
                    </a:lnTo>
                    <a:lnTo>
                      <a:pt x="2" y="134"/>
                    </a:lnTo>
                    <a:lnTo>
                      <a:pt x="0" y="123"/>
                    </a:lnTo>
                    <a:lnTo>
                      <a:pt x="0" y="112"/>
                    </a:lnTo>
                    <a:lnTo>
                      <a:pt x="0" y="101"/>
                    </a:lnTo>
                    <a:lnTo>
                      <a:pt x="2" y="90"/>
                    </a:lnTo>
                    <a:lnTo>
                      <a:pt x="4" y="78"/>
                    </a:lnTo>
                    <a:lnTo>
                      <a:pt x="7" y="68"/>
                    </a:lnTo>
                    <a:lnTo>
                      <a:pt x="11" y="59"/>
                    </a:lnTo>
                    <a:lnTo>
                      <a:pt x="16" y="50"/>
                    </a:lnTo>
                    <a:lnTo>
                      <a:pt x="21" y="41"/>
                    </a:lnTo>
                    <a:lnTo>
                      <a:pt x="29" y="33"/>
                    </a:lnTo>
                    <a:lnTo>
                      <a:pt x="35" y="26"/>
                    </a:lnTo>
                    <a:lnTo>
                      <a:pt x="43" y="19"/>
                    </a:lnTo>
                    <a:lnTo>
                      <a:pt x="50" y="14"/>
                    </a:lnTo>
                    <a:lnTo>
                      <a:pt x="59" y="9"/>
                    </a:lnTo>
                    <a:lnTo>
                      <a:pt x="67" y="5"/>
                    </a:lnTo>
                    <a:lnTo>
                      <a:pt x="76" y="3"/>
                    </a:lnTo>
                    <a:lnTo>
                      <a:pt x="86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1" name="Freeform 281"/>
              <p:cNvSpPr>
                <a:spLocks/>
              </p:cNvSpPr>
              <p:nvPr/>
            </p:nvSpPr>
            <p:spPr bwMode="auto">
              <a:xfrm>
                <a:off x="1054" y="95"/>
                <a:ext cx="3" cy="7"/>
              </a:xfrm>
              <a:custGeom>
                <a:avLst/>
                <a:gdLst>
                  <a:gd name="T0" fmla="*/ 0 w 13"/>
                  <a:gd name="T1" fmla="*/ 7 h 35"/>
                  <a:gd name="T2" fmla="*/ 0 w 13"/>
                  <a:gd name="T3" fmla="*/ 0 h 35"/>
                  <a:gd name="T4" fmla="*/ 3 w 13"/>
                  <a:gd name="T5" fmla="*/ 1 h 35"/>
                  <a:gd name="T6" fmla="*/ 2 w 13"/>
                  <a:gd name="T7" fmla="*/ 7 h 35"/>
                  <a:gd name="T8" fmla="*/ 0 w 13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35"/>
                  <a:gd name="T17" fmla="*/ 13 w 13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35">
                    <a:moveTo>
                      <a:pt x="0" y="34"/>
                    </a:moveTo>
                    <a:lnTo>
                      <a:pt x="2" y="0"/>
                    </a:lnTo>
                    <a:lnTo>
                      <a:pt x="13" y="3"/>
                    </a:lnTo>
                    <a:lnTo>
                      <a:pt x="8" y="35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2" name="Freeform 282"/>
              <p:cNvSpPr>
                <a:spLocks/>
              </p:cNvSpPr>
              <p:nvPr/>
            </p:nvSpPr>
            <p:spPr bwMode="auto">
              <a:xfrm>
                <a:off x="1056" y="95"/>
                <a:ext cx="4" cy="7"/>
              </a:xfrm>
              <a:custGeom>
                <a:avLst/>
                <a:gdLst>
                  <a:gd name="T0" fmla="*/ 0 w 15"/>
                  <a:gd name="T1" fmla="*/ 7 h 34"/>
                  <a:gd name="T2" fmla="*/ 1 w 15"/>
                  <a:gd name="T3" fmla="*/ 0 h 34"/>
                  <a:gd name="T4" fmla="*/ 4 w 15"/>
                  <a:gd name="T5" fmla="*/ 0 h 34"/>
                  <a:gd name="T6" fmla="*/ 2 w 15"/>
                  <a:gd name="T7" fmla="*/ 7 h 34"/>
                  <a:gd name="T8" fmla="*/ 0 w 15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4"/>
                  <a:gd name="T17" fmla="*/ 15 w 1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4">
                    <a:moveTo>
                      <a:pt x="0" y="32"/>
                    </a:moveTo>
                    <a:lnTo>
                      <a:pt x="5" y="0"/>
                    </a:lnTo>
                    <a:lnTo>
                      <a:pt x="15" y="2"/>
                    </a:lnTo>
                    <a:lnTo>
                      <a:pt x="8" y="3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3" name="Freeform 283"/>
              <p:cNvSpPr>
                <a:spLocks/>
              </p:cNvSpPr>
              <p:nvPr/>
            </p:nvSpPr>
            <p:spPr bwMode="auto">
              <a:xfrm>
                <a:off x="1058" y="96"/>
                <a:ext cx="4" cy="7"/>
              </a:xfrm>
              <a:custGeom>
                <a:avLst/>
                <a:gdLst>
                  <a:gd name="T0" fmla="*/ 0 w 17"/>
                  <a:gd name="T1" fmla="*/ 6 h 35"/>
                  <a:gd name="T2" fmla="*/ 2 w 17"/>
                  <a:gd name="T3" fmla="*/ 0 h 35"/>
                  <a:gd name="T4" fmla="*/ 4 w 17"/>
                  <a:gd name="T5" fmla="*/ 1 h 35"/>
                  <a:gd name="T6" fmla="*/ 2 w 17"/>
                  <a:gd name="T7" fmla="*/ 7 h 35"/>
                  <a:gd name="T8" fmla="*/ 0 w 17"/>
                  <a:gd name="T9" fmla="*/ 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5"/>
                  <a:gd name="T17" fmla="*/ 17 w 1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5">
                    <a:moveTo>
                      <a:pt x="0" y="32"/>
                    </a:moveTo>
                    <a:lnTo>
                      <a:pt x="7" y="0"/>
                    </a:lnTo>
                    <a:lnTo>
                      <a:pt x="17" y="5"/>
                    </a:lnTo>
                    <a:lnTo>
                      <a:pt x="7" y="35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4" name="Freeform 284"/>
              <p:cNvSpPr>
                <a:spLocks/>
              </p:cNvSpPr>
              <p:nvPr/>
            </p:nvSpPr>
            <p:spPr bwMode="auto">
              <a:xfrm>
                <a:off x="1060" y="97"/>
                <a:ext cx="5" cy="7"/>
              </a:xfrm>
              <a:custGeom>
                <a:avLst/>
                <a:gdLst>
                  <a:gd name="T0" fmla="*/ 0 w 20"/>
                  <a:gd name="T1" fmla="*/ 6 h 35"/>
                  <a:gd name="T2" fmla="*/ 3 w 20"/>
                  <a:gd name="T3" fmla="*/ 0 h 35"/>
                  <a:gd name="T4" fmla="*/ 5 w 20"/>
                  <a:gd name="T5" fmla="*/ 1 h 35"/>
                  <a:gd name="T6" fmla="*/ 2 w 20"/>
                  <a:gd name="T7" fmla="*/ 7 h 35"/>
                  <a:gd name="T8" fmla="*/ 0 w 20"/>
                  <a:gd name="T9" fmla="*/ 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5"/>
                  <a:gd name="T17" fmla="*/ 20 w 2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5">
                    <a:moveTo>
                      <a:pt x="0" y="30"/>
                    </a:moveTo>
                    <a:lnTo>
                      <a:pt x="10" y="0"/>
                    </a:lnTo>
                    <a:lnTo>
                      <a:pt x="20" y="5"/>
                    </a:lnTo>
                    <a:lnTo>
                      <a:pt x="7" y="35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5" name="Freeform 285"/>
              <p:cNvSpPr>
                <a:spLocks/>
              </p:cNvSpPr>
              <p:nvPr/>
            </p:nvSpPr>
            <p:spPr bwMode="auto">
              <a:xfrm>
                <a:off x="1062" y="98"/>
                <a:ext cx="5" cy="7"/>
              </a:xfrm>
              <a:custGeom>
                <a:avLst/>
                <a:gdLst>
                  <a:gd name="T0" fmla="*/ 0 w 21"/>
                  <a:gd name="T1" fmla="*/ 6 h 34"/>
                  <a:gd name="T2" fmla="*/ 3 w 21"/>
                  <a:gd name="T3" fmla="*/ 0 h 34"/>
                  <a:gd name="T4" fmla="*/ 5 w 21"/>
                  <a:gd name="T5" fmla="*/ 1 h 34"/>
                  <a:gd name="T6" fmla="*/ 2 w 21"/>
                  <a:gd name="T7" fmla="*/ 7 h 34"/>
                  <a:gd name="T8" fmla="*/ 0 w 21"/>
                  <a:gd name="T9" fmla="*/ 6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4"/>
                  <a:gd name="T17" fmla="*/ 21 w 2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4">
                    <a:moveTo>
                      <a:pt x="0" y="30"/>
                    </a:moveTo>
                    <a:lnTo>
                      <a:pt x="13" y="0"/>
                    </a:lnTo>
                    <a:lnTo>
                      <a:pt x="21" y="6"/>
                    </a:lnTo>
                    <a:lnTo>
                      <a:pt x="7" y="34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6" name="Freeform 286"/>
              <p:cNvSpPr>
                <a:spLocks/>
              </p:cNvSpPr>
              <p:nvPr/>
            </p:nvSpPr>
            <p:spPr bwMode="auto">
              <a:xfrm>
                <a:off x="1063" y="99"/>
                <a:ext cx="6" cy="7"/>
              </a:xfrm>
              <a:custGeom>
                <a:avLst/>
                <a:gdLst>
                  <a:gd name="T0" fmla="*/ 0 w 23"/>
                  <a:gd name="T1" fmla="*/ 6 h 34"/>
                  <a:gd name="T2" fmla="*/ 4 w 23"/>
                  <a:gd name="T3" fmla="*/ 0 h 34"/>
                  <a:gd name="T4" fmla="*/ 6 w 23"/>
                  <a:gd name="T5" fmla="*/ 2 h 34"/>
                  <a:gd name="T6" fmla="*/ 2 w 23"/>
                  <a:gd name="T7" fmla="*/ 7 h 34"/>
                  <a:gd name="T8" fmla="*/ 0 w 23"/>
                  <a:gd name="T9" fmla="*/ 6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34"/>
                  <a:gd name="T17" fmla="*/ 23 w 23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34">
                    <a:moveTo>
                      <a:pt x="0" y="28"/>
                    </a:moveTo>
                    <a:lnTo>
                      <a:pt x="14" y="0"/>
                    </a:lnTo>
                    <a:lnTo>
                      <a:pt x="23" y="8"/>
                    </a:lnTo>
                    <a:lnTo>
                      <a:pt x="6" y="3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7" name="Freeform 287"/>
              <p:cNvSpPr>
                <a:spLocks/>
              </p:cNvSpPr>
              <p:nvPr/>
            </p:nvSpPr>
            <p:spPr bwMode="auto">
              <a:xfrm>
                <a:off x="1065" y="101"/>
                <a:ext cx="6" cy="6"/>
              </a:xfrm>
              <a:custGeom>
                <a:avLst/>
                <a:gdLst>
                  <a:gd name="T0" fmla="*/ 0 w 24"/>
                  <a:gd name="T1" fmla="*/ 5 h 32"/>
                  <a:gd name="T2" fmla="*/ 4 w 24"/>
                  <a:gd name="T3" fmla="*/ 0 h 32"/>
                  <a:gd name="T4" fmla="*/ 6 w 24"/>
                  <a:gd name="T5" fmla="*/ 2 h 32"/>
                  <a:gd name="T6" fmla="*/ 2 w 24"/>
                  <a:gd name="T7" fmla="*/ 6 h 32"/>
                  <a:gd name="T8" fmla="*/ 0 w 24"/>
                  <a:gd name="T9" fmla="*/ 5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32"/>
                  <a:gd name="T17" fmla="*/ 24 w 24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32">
                    <a:moveTo>
                      <a:pt x="0" y="26"/>
                    </a:moveTo>
                    <a:lnTo>
                      <a:pt x="17" y="0"/>
                    </a:lnTo>
                    <a:lnTo>
                      <a:pt x="24" y="8"/>
                    </a:lnTo>
                    <a:lnTo>
                      <a:pt x="6" y="32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8" name="Freeform 288"/>
              <p:cNvSpPr>
                <a:spLocks/>
              </p:cNvSpPr>
              <p:nvPr/>
            </p:nvSpPr>
            <p:spPr bwMode="auto">
              <a:xfrm>
                <a:off x="1066" y="102"/>
                <a:ext cx="7" cy="6"/>
              </a:xfrm>
              <a:custGeom>
                <a:avLst/>
                <a:gdLst>
                  <a:gd name="T0" fmla="*/ 0 w 25"/>
                  <a:gd name="T1" fmla="*/ 5 h 30"/>
                  <a:gd name="T2" fmla="*/ 5 w 25"/>
                  <a:gd name="T3" fmla="*/ 0 h 30"/>
                  <a:gd name="T4" fmla="*/ 7 w 25"/>
                  <a:gd name="T5" fmla="*/ 2 h 30"/>
                  <a:gd name="T6" fmla="*/ 1 w 25"/>
                  <a:gd name="T7" fmla="*/ 6 h 30"/>
                  <a:gd name="T8" fmla="*/ 0 w 25"/>
                  <a:gd name="T9" fmla="*/ 5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30"/>
                  <a:gd name="T17" fmla="*/ 25 w 25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30">
                    <a:moveTo>
                      <a:pt x="0" y="24"/>
                    </a:moveTo>
                    <a:lnTo>
                      <a:pt x="18" y="0"/>
                    </a:lnTo>
                    <a:lnTo>
                      <a:pt x="25" y="9"/>
                    </a:lnTo>
                    <a:lnTo>
                      <a:pt x="5" y="3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29" name="Freeform 289"/>
              <p:cNvSpPr>
                <a:spLocks/>
              </p:cNvSpPr>
              <p:nvPr/>
            </p:nvSpPr>
            <p:spPr bwMode="auto">
              <a:xfrm>
                <a:off x="1068" y="104"/>
                <a:ext cx="6" cy="6"/>
              </a:xfrm>
              <a:custGeom>
                <a:avLst/>
                <a:gdLst>
                  <a:gd name="T0" fmla="*/ 0 w 27"/>
                  <a:gd name="T1" fmla="*/ 4 h 29"/>
                  <a:gd name="T2" fmla="*/ 4 w 27"/>
                  <a:gd name="T3" fmla="*/ 0 h 29"/>
                  <a:gd name="T4" fmla="*/ 6 w 27"/>
                  <a:gd name="T5" fmla="*/ 2 h 29"/>
                  <a:gd name="T6" fmla="*/ 1 w 27"/>
                  <a:gd name="T7" fmla="*/ 6 h 29"/>
                  <a:gd name="T8" fmla="*/ 0 w 27"/>
                  <a:gd name="T9" fmla="*/ 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9"/>
                  <a:gd name="T17" fmla="*/ 27 w 2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9">
                    <a:moveTo>
                      <a:pt x="0" y="21"/>
                    </a:moveTo>
                    <a:lnTo>
                      <a:pt x="20" y="0"/>
                    </a:lnTo>
                    <a:lnTo>
                      <a:pt x="27" y="10"/>
                    </a:lnTo>
                    <a:lnTo>
                      <a:pt x="5" y="2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0" name="Freeform 290"/>
              <p:cNvSpPr>
                <a:spLocks/>
              </p:cNvSpPr>
              <p:nvPr/>
            </p:nvSpPr>
            <p:spPr bwMode="auto">
              <a:xfrm>
                <a:off x="1069" y="106"/>
                <a:ext cx="7" cy="5"/>
              </a:xfrm>
              <a:custGeom>
                <a:avLst/>
                <a:gdLst>
                  <a:gd name="T0" fmla="*/ 0 w 27"/>
                  <a:gd name="T1" fmla="*/ 4 h 27"/>
                  <a:gd name="T2" fmla="*/ 6 w 27"/>
                  <a:gd name="T3" fmla="*/ 0 h 27"/>
                  <a:gd name="T4" fmla="*/ 7 w 27"/>
                  <a:gd name="T5" fmla="*/ 2 h 27"/>
                  <a:gd name="T6" fmla="*/ 1 w 27"/>
                  <a:gd name="T7" fmla="*/ 5 h 27"/>
                  <a:gd name="T8" fmla="*/ 0 w 27"/>
                  <a:gd name="T9" fmla="*/ 4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7"/>
                  <a:gd name="T17" fmla="*/ 27 w 27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7">
                    <a:moveTo>
                      <a:pt x="0" y="19"/>
                    </a:moveTo>
                    <a:lnTo>
                      <a:pt x="22" y="0"/>
                    </a:lnTo>
                    <a:lnTo>
                      <a:pt x="27" y="11"/>
                    </a:lnTo>
                    <a:lnTo>
                      <a:pt x="4" y="27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1" name="Freeform 291"/>
              <p:cNvSpPr>
                <a:spLocks/>
              </p:cNvSpPr>
              <p:nvPr/>
            </p:nvSpPr>
            <p:spPr bwMode="auto">
              <a:xfrm>
                <a:off x="1070" y="108"/>
                <a:ext cx="7" cy="5"/>
              </a:xfrm>
              <a:custGeom>
                <a:avLst/>
                <a:gdLst>
                  <a:gd name="T0" fmla="*/ 0 w 28"/>
                  <a:gd name="T1" fmla="*/ 3 h 24"/>
                  <a:gd name="T2" fmla="*/ 6 w 28"/>
                  <a:gd name="T3" fmla="*/ 0 h 24"/>
                  <a:gd name="T4" fmla="*/ 7 w 28"/>
                  <a:gd name="T5" fmla="*/ 2 h 24"/>
                  <a:gd name="T6" fmla="*/ 1 w 28"/>
                  <a:gd name="T7" fmla="*/ 5 h 24"/>
                  <a:gd name="T8" fmla="*/ 0 w 28"/>
                  <a:gd name="T9" fmla="*/ 3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4"/>
                  <a:gd name="T17" fmla="*/ 28 w 2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4">
                    <a:moveTo>
                      <a:pt x="0" y="16"/>
                    </a:moveTo>
                    <a:lnTo>
                      <a:pt x="23" y="0"/>
                    </a:lnTo>
                    <a:lnTo>
                      <a:pt x="28" y="11"/>
                    </a:lnTo>
                    <a:lnTo>
                      <a:pt x="3" y="2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2" name="Freeform 292"/>
              <p:cNvSpPr>
                <a:spLocks/>
              </p:cNvSpPr>
              <p:nvPr/>
            </p:nvSpPr>
            <p:spPr bwMode="auto">
              <a:xfrm>
                <a:off x="1071" y="110"/>
                <a:ext cx="7" cy="5"/>
              </a:xfrm>
              <a:custGeom>
                <a:avLst/>
                <a:gdLst>
                  <a:gd name="T0" fmla="*/ 0 w 28"/>
                  <a:gd name="T1" fmla="*/ 3 h 21"/>
                  <a:gd name="T2" fmla="*/ 6 w 28"/>
                  <a:gd name="T3" fmla="*/ 0 h 21"/>
                  <a:gd name="T4" fmla="*/ 7 w 28"/>
                  <a:gd name="T5" fmla="*/ 3 h 21"/>
                  <a:gd name="T6" fmla="*/ 1 w 28"/>
                  <a:gd name="T7" fmla="*/ 5 h 21"/>
                  <a:gd name="T8" fmla="*/ 0 w 28"/>
                  <a:gd name="T9" fmla="*/ 3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0" y="13"/>
                    </a:moveTo>
                    <a:lnTo>
                      <a:pt x="25" y="0"/>
                    </a:lnTo>
                    <a:lnTo>
                      <a:pt x="28" y="11"/>
                    </a:lnTo>
                    <a:lnTo>
                      <a:pt x="3" y="2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3" name="Freeform 293"/>
              <p:cNvSpPr>
                <a:spLocks/>
              </p:cNvSpPr>
              <p:nvPr/>
            </p:nvSpPr>
            <p:spPr bwMode="auto">
              <a:xfrm>
                <a:off x="1071" y="113"/>
                <a:ext cx="7" cy="4"/>
              </a:xfrm>
              <a:custGeom>
                <a:avLst/>
                <a:gdLst>
                  <a:gd name="T0" fmla="*/ 0 w 28"/>
                  <a:gd name="T1" fmla="*/ 2 h 20"/>
                  <a:gd name="T2" fmla="*/ 6 w 28"/>
                  <a:gd name="T3" fmla="*/ 0 h 20"/>
                  <a:gd name="T4" fmla="*/ 7 w 28"/>
                  <a:gd name="T5" fmla="*/ 3 h 20"/>
                  <a:gd name="T6" fmla="*/ 1 w 28"/>
                  <a:gd name="T7" fmla="*/ 4 h 20"/>
                  <a:gd name="T8" fmla="*/ 0 w 28"/>
                  <a:gd name="T9" fmla="*/ 2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0"/>
                  <a:gd name="T17" fmla="*/ 28 w 28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0">
                    <a:moveTo>
                      <a:pt x="0" y="10"/>
                    </a:moveTo>
                    <a:lnTo>
                      <a:pt x="25" y="0"/>
                    </a:lnTo>
                    <a:lnTo>
                      <a:pt x="28" y="13"/>
                    </a:lnTo>
                    <a:lnTo>
                      <a:pt x="2" y="2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4" name="Freeform 294"/>
              <p:cNvSpPr>
                <a:spLocks/>
              </p:cNvSpPr>
              <p:nvPr/>
            </p:nvSpPr>
            <p:spPr bwMode="auto">
              <a:xfrm>
                <a:off x="1072" y="115"/>
                <a:ext cx="7" cy="3"/>
              </a:xfrm>
              <a:custGeom>
                <a:avLst/>
                <a:gdLst>
                  <a:gd name="T0" fmla="*/ 0 w 28"/>
                  <a:gd name="T1" fmla="*/ 1 h 16"/>
                  <a:gd name="T2" fmla="*/ 7 w 28"/>
                  <a:gd name="T3" fmla="*/ 0 h 16"/>
                  <a:gd name="T4" fmla="*/ 7 w 28"/>
                  <a:gd name="T5" fmla="*/ 2 h 16"/>
                  <a:gd name="T6" fmla="*/ 0 w 28"/>
                  <a:gd name="T7" fmla="*/ 3 h 16"/>
                  <a:gd name="T8" fmla="*/ 0 w 28"/>
                  <a:gd name="T9" fmla="*/ 1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6"/>
                  <a:gd name="T17" fmla="*/ 28 w 2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6">
                    <a:moveTo>
                      <a:pt x="0" y="7"/>
                    </a:moveTo>
                    <a:lnTo>
                      <a:pt x="26" y="0"/>
                    </a:lnTo>
                    <a:lnTo>
                      <a:pt x="28" y="13"/>
                    </a:lnTo>
                    <a:lnTo>
                      <a:pt x="1" y="1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5" name="Freeform 295"/>
              <p:cNvSpPr>
                <a:spLocks/>
              </p:cNvSpPr>
              <p:nvPr/>
            </p:nvSpPr>
            <p:spPr bwMode="auto">
              <a:xfrm>
                <a:off x="1072" y="118"/>
                <a:ext cx="7" cy="2"/>
              </a:xfrm>
              <a:custGeom>
                <a:avLst/>
                <a:gdLst>
                  <a:gd name="T0" fmla="*/ 0 w 27"/>
                  <a:gd name="T1" fmla="*/ 0 h 13"/>
                  <a:gd name="T2" fmla="*/ 7 w 27"/>
                  <a:gd name="T3" fmla="*/ 0 h 13"/>
                  <a:gd name="T4" fmla="*/ 7 w 27"/>
                  <a:gd name="T5" fmla="*/ 2 h 13"/>
                  <a:gd name="T6" fmla="*/ 0 w 27"/>
                  <a:gd name="T7" fmla="*/ 2 h 13"/>
                  <a:gd name="T8" fmla="*/ 0 w 2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0" y="3"/>
                    </a:moveTo>
                    <a:lnTo>
                      <a:pt x="27" y="0"/>
                    </a:lnTo>
                    <a:lnTo>
                      <a:pt x="27" y="13"/>
                    </a:lnTo>
                    <a:lnTo>
                      <a:pt x="1" y="1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6" name="Freeform 296"/>
              <p:cNvSpPr>
                <a:spLocks/>
              </p:cNvSpPr>
              <p:nvPr/>
            </p:nvSpPr>
            <p:spPr bwMode="auto">
              <a:xfrm>
                <a:off x="1072" y="120"/>
                <a:ext cx="7" cy="3"/>
              </a:xfrm>
              <a:custGeom>
                <a:avLst/>
                <a:gdLst>
                  <a:gd name="T0" fmla="*/ 0 w 27"/>
                  <a:gd name="T1" fmla="*/ 0 h 13"/>
                  <a:gd name="T2" fmla="*/ 7 w 27"/>
                  <a:gd name="T3" fmla="*/ 0 h 13"/>
                  <a:gd name="T4" fmla="*/ 7 w 27"/>
                  <a:gd name="T5" fmla="*/ 3 h 13"/>
                  <a:gd name="T6" fmla="*/ 0 w 27"/>
                  <a:gd name="T7" fmla="*/ 2 h 13"/>
                  <a:gd name="T8" fmla="*/ 0 w 2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1" y="0"/>
                    </a:moveTo>
                    <a:lnTo>
                      <a:pt x="27" y="0"/>
                    </a:lnTo>
                    <a:lnTo>
                      <a:pt x="27" y="13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7" name="Freeform 297"/>
              <p:cNvSpPr>
                <a:spLocks/>
              </p:cNvSpPr>
              <p:nvPr/>
            </p:nvSpPr>
            <p:spPr bwMode="auto">
              <a:xfrm>
                <a:off x="1072" y="122"/>
                <a:ext cx="7" cy="4"/>
              </a:xfrm>
              <a:custGeom>
                <a:avLst/>
                <a:gdLst>
                  <a:gd name="T0" fmla="*/ 0 w 28"/>
                  <a:gd name="T1" fmla="*/ 0 h 16"/>
                  <a:gd name="T2" fmla="*/ 7 w 28"/>
                  <a:gd name="T3" fmla="*/ 1 h 16"/>
                  <a:gd name="T4" fmla="*/ 7 w 28"/>
                  <a:gd name="T5" fmla="*/ 4 h 16"/>
                  <a:gd name="T6" fmla="*/ 0 w 28"/>
                  <a:gd name="T7" fmla="*/ 2 h 16"/>
                  <a:gd name="T8" fmla="*/ 0 w 28"/>
                  <a:gd name="T9" fmla="*/ 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6"/>
                  <a:gd name="T17" fmla="*/ 28 w 2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6">
                    <a:moveTo>
                      <a:pt x="1" y="0"/>
                    </a:moveTo>
                    <a:lnTo>
                      <a:pt x="28" y="3"/>
                    </a:lnTo>
                    <a:lnTo>
                      <a:pt x="26" y="16"/>
                    </a:lnTo>
                    <a:lnTo>
                      <a:pt x="0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8" name="Freeform 298"/>
              <p:cNvSpPr>
                <a:spLocks/>
              </p:cNvSpPr>
              <p:nvPr/>
            </p:nvSpPr>
            <p:spPr bwMode="auto">
              <a:xfrm>
                <a:off x="1071" y="124"/>
                <a:ext cx="7" cy="4"/>
              </a:xfrm>
              <a:custGeom>
                <a:avLst/>
                <a:gdLst>
                  <a:gd name="T0" fmla="*/ 1 w 28"/>
                  <a:gd name="T1" fmla="*/ 0 h 18"/>
                  <a:gd name="T2" fmla="*/ 7 w 28"/>
                  <a:gd name="T3" fmla="*/ 1 h 18"/>
                  <a:gd name="T4" fmla="*/ 6 w 28"/>
                  <a:gd name="T5" fmla="*/ 4 h 18"/>
                  <a:gd name="T6" fmla="*/ 0 w 28"/>
                  <a:gd name="T7" fmla="*/ 2 h 18"/>
                  <a:gd name="T8" fmla="*/ 1 w 28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8"/>
                  <a:gd name="T17" fmla="*/ 28 w 28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8">
                    <a:moveTo>
                      <a:pt x="2" y="0"/>
                    </a:moveTo>
                    <a:lnTo>
                      <a:pt x="28" y="6"/>
                    </a:lnTo>
                    <a:lnTo>
                      <a:pt x="25" y="18"/>
                    </a:lnTo>
                    <a:lnTo>
                      <a:pt x="0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39" name="Freeform 299"/>
              <p:cNvSpPr>
                <a:spLocks/>
              </p:cNvSpPr>
              <p:nvPr/>
            </p:nvSpPr>
            <p:spPr bwMode="auto">
              <a:xfrm>
                <a:off x="1071" y="126"/>
                <a:ext cx="7" cy="5"/>
              </a:xfrm>
              <a:custGeom>
                <a:avLst/>
                <a:gdLst>
                  <a:gd name="T0" fmla="*/ 1 w 28"/>
                  <a:gd name="T1" fmla="*/ 0 h 23"/>
                  <a:gd name="T2" fmla="*/ 7 w 28"/>
                  <a:gd name="T3" fmla="*/ 2 h 23"/>
                  <a:gd name="T4" fmla="*/ 6 w 28"/>
                  <a:gd name="T5" fmla="*/ 5 h 23"/>
                  <a:gd name="T6" fmla="*/ 0 w 28"/>
                  <a:gd name="T7" fmla="*/ 2 h 23"/>
                  <a:gd name="T8" fmla="*/ 1 w 28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3"/>
                  <a:gd name="T17" fmla="*/ 28 w 28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3">
                    <a:moveTo>
                      <a:pt x="3" y="0"/>
                    </a:moveTo>
                    <a:lnTo>
                      <a:pt x="28" y="10"/>
                    </a:lnTo>
                    <a:lnTo>
                      <a:pt x="25" y="23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0" name="Freeform 300"/>
              <p:cNvSpPr>
                <a:spLocks/>
              </p:cNvSpPr>
              <p:nvPr/>
            </p:nvSpPr>
            <p:spPr bwMode="auto">
              <a:xfrm>
                <a:off x="1070" y="128"/>
                <a:ext cx="7" cy="5"/>
              </a:xfrm>
              <a:custGeom>
                <a:avLst/>
                <a:gdLst>
                  <a:gd name="T0" fmla="*/ 1 w 28"/>
                  <a:gd name="T1" fmla="*/ 0 h 25"/>
                  <a:gd name="T2" fmla="*/ 7 w 28"/>
                  <a:gd name="T3" fmla="*/ 3 h 25"/>
                  <a:gd name="T4" fmla="*/ 6 w 28"/>
                  <a:gd name="T5" fmla="*/ 5 h 25"/>
                  <a:gd name="T6" fmla="*/ 0 w 28"/>
                  <a:gd name="T7" fmla="*/ 2 h 25"/>
                  <a:gd name="T8" fmla="*/ 1 w 28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5"/>
                  <a:gd name="T17" fmla="*/ 28 w 28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5">
                    <a:moveTo>
                      <a:pt x="3" y="0"/>
                    </a:moveTo>
                    <a:lnTo>
                      <a:pt x="28" y="14"/>
                    </a:lnTo>
                    <a:lnTo>
                      <a:pt x="23" y="25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1" name="Freeform 301"/>
              <p:cNvSpPr>
                <a:spLocks/>
              </p:cNvSpPr>
              <p:nvPr/>
            </p:nvSpPr>
            <p:spPr bwMode="auto">
              <a:xfrm>
                <a:off x="1069" y="130"/>
                <a:ext cx="7" cy="5"/>
              </a:xfrm>
              <a:custGeom>
                <a:avLst/>
                <a:gdLst>
                  <a:gd name="T0" fmla="*/ 1 w 27"/>
                  <a:gd name="T1" fmla="*/ 0 h 26"/>
                  <a:gd name="T2" fmla="*/ 7 w 27"/>
                  <a:gd name="T3" fmla="*/ 3 h 26"/>
                  <a:gd name="T4" fmla="*/ 6 w 27"/>
                  <a:gd name="T5" fmla="*/ 5 h 26"/>
                  <a:gd name="T6" fmla="*/ 0 w 27"/>
                  <a:gd name="T7" fmla="*/ 1 h 26"/>
                  <a:gd name="T8" fmla="*/ 1 w 27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6"/>
                  <a:gd name="T17" fmla="*/ 27 w 27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6">
                    <a:moveTo>
                      <a:pt x="4" y="0"/>
                    </a:moveTo>
                    <a:lnTo>
                      <a:pt x="27" y="16"/>
                    </a:lnTo>
                    <a:lnTo>
                      <a:pt x="22" y="26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2" name="Freeform 302"/>
              <p:cNvSpPr>
                <a:spLocks/>
              </p:cNvSpPr>
              <p:nvPr/>
            </p:nvSpPr>
            <p:spPr bwMode="auto">
              <a:xfrm>
                <a:off x="1068" y="131"/>
                <a:ext cx="6" cy="6"/>
              </a:xfrm>
              <a:custGeom>
                <a:avLst/>
                <a:gdLst>
                  <a:gd name="T0" fmla="*/ 1 w 27"/>
                  <a:gd name="T1" fmla="*/ 0 h 29"/>
                  <a:gd name="T2" fmla="*/ 6 w 27"/>
                  <a:gd name="T3" fmla="*/ 4 h 29"/>
                  <a:gd name="T4" fmla="*/ 4 w 27"/>
                  <a:gd name="T5" fmla="*/ 6 h 29"/>
                  <a:gd name="T6" fmla="*/ 0 w 27"/>
                  <a:gd name="T7" fmla="*/ 2 h 29"/>
                  <a:gd name="T8" fmla="*/ 1 w 27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9"/>
                  <a:gd name="T17" fmla="*/ 27 w 2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9">
                    <a:moveTo>
                      <a:pt x="5" y="0"/>
                    </a:moveTo>
                    <a:lnTo>
                      <a:pt x="27" y="19"/>
                    </a:lnTo>
                    <a:lnTo>
                      <a:pt x="20" y="29"/>
                    </a:ln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3" name="Freeform 303"/>
              <p:cNvSpPr>
                <a:spLocks/>
              </p:cNvSpPr>
              <p:nvPr/>
            </p:nvSpPr>
            <p:spPr bwMode="auto">
              <a:xfrm>
                <a:off x="1066" y="133"/>
                <a:ext cx="7" cy="5"/>
              </a:xfrm>
              <a:custGeom>
                <a:avLst/>
                <a:gdLst>
                  <a:gd name="T0" fmla="*/ 1 w 25"/>
                  <a:gd name="T1" fmla="*/ 0 h 29"/>
                  <a:gd name="T2" fmla="*/ 7 w 25"/>
                  <a:gd name="T3" fmla="*/ 4 h 29"/>
                  <a:gd name="T4" fmla="*/ 5 w 25"/>
                  <a:gd name="T5" fmla="*/ 5 h 29"/>
                  <a:gd name="T6" fmla="*/ 0 w 25"/>
                  <a:gd name="T7" fmla="*/ 1 h 29"/>
                  <a:gd name="T8" fmla="*/ 1 w 25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9"/>
                  <a:gd name="T17" fmla="*/ 25 w 2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9">
                    <a:moveTo>
                      <a:pt x="5" y="0"/>
                    </a:moveTo>
                    <a:lnTo>
                      <a:pt x="25" y="21"/>
                    </a:lnTo>
                    <a:lnTo>
                      <a:pt x="18" y="29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4" name="Freeform 304"/>
              <p:cNvSpPr>
                <a:spLocks/>
              </p:cNvSpPr>
              <p:nvPr/>
            </p:nvSpPr>
            <p:spPr bwMode="auto">
              <a:xfrm>
                <a:off x="1065" y="134"/>
                <a:ext cx="6" cy="6"/>
              </a:xfrm>
              <a:custGeom>
                <a:avLst/>
                <a:gdLst>
                  <a:gd name="T0" fmla="*/ 2 w 24"/>
                  <a:gd name="T1" fmla="*/ 0 h 32"/>
                  <a:gd name="T2" fmla="*/ 6 w 24"/>
                  <a:gd name="T3" fmla="*/ 4 h 32"/>
                  <a:gd name="T4" fmla="*/ 4 w 24"/>
                  <a:gd name="T5" fmla="*/ 6 h 32"/>
                  <a:gd name="T6" fmla="*/ 0 w 24"/>
                  <a:gd name="T7" fmla="*/ 1 h 32"/>
                  <a:gd name="T8" fmla="*/ 2 w 24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32"/>
                  <a:gd name="T17" fmla="*/ 24 w 24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32">
                    <a:moveTo>
                      <a:pt x="6" y="0"/>
                    </a:moveTo>
                    <a:lnTo>
                      <a:pt x="24" y="23"/>
                    </a:lnTo>
                    <a:lnTo>
                      <a:pt x="17" y="32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5" name="Freeform 305"/>
              <p:cNvSpPr>
                <a:spLocks/>
              </p:cNvSpPr>
              <p:nvPr/>
            </p:nvSpPr>
            <p:spPr bwMode="auto">
              <a:xfrm>
                <a:off x="1063" y="135"/>
                <a:ext cx="6" cy="7"/>
              </a:xfrm>
              <a:custGeom>
                <a:avLst/>
                <a:gdLst>
                  <a:gd name="T0" fmla="*/ 2 w 23"/>
                  <a:gd name="T1" fmla="*/ 0 h 33"/>
                  <a:gd name="T2" fmla="*/ 6 w 23"/>
                  <a:gd name="T3" fmla="*/ 6 h 33"/>
                  <a:gd name="T4" fmla="*/ 4 w 23"/>
                  <a:gd name="T5" fmla="*/ 7 h 33"/>
                  <a:gd name="T6" fmla="*/ 0 w 23"/>
                  <a:gd name="T7" fmla="*/ 1 h 33"/>
                  <a:gd name="T8" fmla="*/ 2 w 23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33"/>
                  <a:gd name="T17" fmla="*/ 23 w 2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33">
                    <a:moveTo>
                      <a:pt x="6" y="0"/>
                    </a:moveTo>
                    <a:lnTo>
                      <a:pt x="23" y="26"/>
                    </a:lnTo>
                    <a:lnTo>
                      <a:pt x="14" y="33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6" name="Freeform 306"/>
              <p:cNvSpPr>
                <a:spLocks/>
              </p:cNvSpPr>
              <p:nvPr/>
            </p:nvSpPr>
            <p:spPr bwMode="auto">
              <a:xfrm>
                <a:off x="1062" y="136"/>
                <a:ext cx="5" cy="7"/>
              </a:xfrm>
              <a:custGeom>
                <a:avLst/>
                <a:gdLst>
                  <a:gd name="T0" fmla="*/ 2 w 21"/>
                  <a:gd name="T1" fmla="*/ 0 h 34"/>
                  <a:gd name="T2" fmla="*/ 5 w 21"/>
                  <a:gd name="T3" fmla="*/ 6 h 34"/>
                  <a:gd name="T4" fmla="*/ 3 w 21"/>
                  <a:gd name="T5" fmla="*/ 7 h 34"/>
                  <a:gd name="T6" fmla="*/ 0 w 21"/>
                  <a:gd name="T7" fmla="*/ 1 h 34"/>
                  <a:gd name="T8" fmla="*/ 2 w 21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4"/>
                  <a:gd name="T17" fmla="*/ 21 w 2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4">
                    <a:moveTo>
                      <a:pt x="7" y="0"/>
                    </a:moveTo>
                    <a:lnTo>
                      <a:pt x="21" y="27"/>
                    </a:lnTo>
                    <a:lnTo>
                      <a:pt x="13" y="34"/>
                    </a:lnTo>
                    <a:lnTo>
                      <a:pt x="0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7" name="Freeform 307"/>
              <p:cNvSpPr>
                <a:spLocks/>
              </p:cNvSpPr>
              <p:nvPr/>
            </p:nvSpPr>
            <p:spPr bwMode="auto">
              <a:xfrm>
                <a:off x="1060" y="137"/>
                <a:ext cx="5" cy="7"/>
              </a:xfrm>
              <a:custGeom>
                <a:avLst/>
                <a:gdLst>
                  <a:gd name="T0" fmla="*/ 2 w 20"/>
                  <a:gd name="T1" fmla="*/ 0 h 35"/>
                  <a:gd name="T2" fmla="*/ 5 w 20"/>
                  <a:gd name="T3" fmla="*/ 6 h 35"/>
                  <a:gd name="T4" fmla="*/ 3 w 20"/>
                  <a:gd name="T5" fmla="*/ 7 h 35"/>
                  <a:gd name="T6" fmla="*/ 0 w 20"/>
                  <a:gd name="T7" fmla="*/ 1 h 35"/>
                  <a:gd name="T8" fmla="*/ 2 w 20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5"/>
                  <a:gd name="T17" fmla="*/ 20 w 2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5">
                    <a:moveTo>
                      <a:pt x="7" y="0"/>
                    </a:moveTo>
                    <a:lnTo>
                      <a:pt x="20" y="29"/>
                    </a:lnTo>
                    <a:lnTo>
                      <a:pt x="10" y="35"/>
                    </a:lnTo>
                    <a:lnTo>
                      <a:pt x="0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8" name="Freeform 308"/>
              <p:cNvSpPr>
                <a:spLocks/>
              </p:cNvSpPr>
              <p:nvPr/>
            </p:nvSpPr>
            <p:spPr bwMode="auto">
              <a:xfrm>
                <a:off x="1058" y="138"/>
                <a:ext cx="4" cy="7"/>
              </a:xfrm>
              <a:custGeom>
                <a:avLst/>
                <a:gdLst>
                  <a:gd name="T0" fmla="*/ 2 w 17"/>
                  <a:gd name="T1" fmla="*/ 0 h 34"/>
                  <a:gd name="T2" fmla="*/ 4 w 17"/>
                  <a:gd name="T3" fmla="*/ 6 h 34"/>
                  <a:gd name="T4" fmla="*/ 2 w 17"/>
                  <a:gd name="T5" fmla="*/ 7 h 34"/>
                  <a:gd name="T6" fmla="*/ 0 w 17"/>
                  <a:gd name="T7" fmla="*/ 1 h 34"/>
                  <a:gd name="T8" fmla="*/ 2 w 17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4"/>
                  <a:gd name="T17" fmla="*/ 17 w 1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4">
                    <a:moveTo>
                      <a:pt x="7" y="0"/>
                    </a:moveTo>
                    <a:lnTo>
                      <a:pt x="17" y="31"/>
                    </a:lnTo>
                    <a:lnTo>
                      <a:pt x="7" y="34"/>
                    </a:lnTo>
                    <a:lnTo>
                      <a:pt x="0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49" name="Freeform 309"/>
              <p:cNvSpPr>
                <a:spLocks/>
              </p:cNvSpPr>
              <p:nvPr/>
            </p:nvSpPr>
            <p:spPr bwMode="auto">
              <a:xfrm>
                <a:off x="1056" y="139"/>
                <a:ext cx="4" cy="7"/>
              </a:xfrm>
              <a:custGeom>
                <a:avLst/>
                <a:gdLst>
                  <a:gd name="T0" fmla="*/ 2 w 15"/>
                  <a:gd name="T1" fmla="*/ 0 h 35"/>
                  <a:gd name="T2" fmla="*/ 4 w 15"/>
                  <a:gd name="T3" fmla="*/ 6 h 35"/>
                  <a:gd name="T4" fmla="*/ 1 w 15"/>
                  <a:gd name="T5" fmla="*/ 7 h 35"/>
                  <a:gd name="T6" fmla="*/ 0 w 15"/>
                  <a:gd name="T7" fmla="*/ 1 h 35"/>
                  <a:gd name="T8" fmla="*/ 2 w 15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5"/>
                  <a:gd name="T17" fmla="*/ 15 w 1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5">
                    <a:moveTo>
                      <a:pt x="8" y="0"/>
                    </a:moveTo>
                    <a:lnTo>
                      <a:pt x="15" y="31"/>
                    </a:lnTo>
                    <a:lnTo>
                      <a:pt x="5" y="35"/>
                    </a:lnTo>
                    <a:lnTo>
                      <a:pt x="0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0" name="Freeform 310"/>
              <p:cNvSpPr>
                <a:spLocks/>
              </p:cNvSpPr>
              <p:nvPr/>
            </p:nvSpPr>
            <p:spPr bwMode="auto">
              <a:xfrm>
                <a:off x="1054" y="139"/>
                <a:ext cx="3" cy="7"/>
              </a:xfrm>
              <a:custGeom>
                <a:avLst/>
                <a:gdLst>
                  <a:gd name="T0" fmla="*/ 2 w 13"/>
                  <a:gd name="T1" fmla="*/ 0 h 33"/>
                  <a:gd name="T2" fmla="*/ 3 w 13"/>
                  <a:gd name="T3" fmla="*/ 7 h 33"/>
                  <a:gd name="T4" fmla="*/ 0 w 13"/>
                  <a:gd name="T5" fmla="*/ 7 h 33"/>
                  <a:gd name="T6" fmla="*/ 0 w 13"/>
                  <a:gd name="T7" fmla="*/ 0 h 33"/>
                  <a:gd name="T8" fmla="*/ 2 w 13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33"/>
                  <a:gd name="T17" fmla="*/ 13 w 1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33">
                    <a:moveTo>
                      <a:pt x="8" y="0"/>
                    </a:moveTo>
                    <a:lnTo>
                      <a:pt x="13" y="32"/>
                    </a:lnTo>
                    <a:lnTo>
                      <a:pt x="2" y="33"/>
                    </a:lnTo>
                    <a:lnTo>
                      <a:pt x="0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1" name="Freeform 311"/>
              <p:cNvSpPr>
                <a:spLocks/>
              </p:cNvSpPr>
              <p:nvPr/>
            </p:nvSpPr>
            <p:spPr bwMode="auto">
              <a:xfrm>
                <a:off x="1052" y="139"/>
                <a:ext cx="3" cy="7"/>
              </a:xfrm>
              <a:custGeom>
                <a:avLst/>
                <a:gdLst>
                  <a:gd name="T0" fmla="*/ 2 w 11"/>
                  <a:gd name="T1" fmla="*/ 0 h 34"/>
                  <a:gd name="T2" fmla="*/ 3 w 11"/>
                  <a:gd name="T3" fmla="*/ 7 h 34"/>
                  <a:gd name="T4" fmla="*/ 0 w 11"/>
                  <a:gd name="T5" fmla="*/ 7 h 34"/>
                  <a:gd name="T6" fmla="*/ 0 w 11"/>
                  <a:gd name="T7" fmla="*/ 0 h 34"/>
                  <a:gd name="T8" fmla="*/ 2 w 11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34"/>
                  <a:gd name="T17" fmla="*/ 11 w 1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34">
                    <a:moveTo>
                      <a:pt x="9" y="0"/>
                    </a:moveTo>
                    <a:lnTo>
                      <a:pt x="11" y="32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2" name="Freeform 312"/>
              <p:cNvSpPr>
                <a:spLocks/>
              </p:cNvSpPr>
              <p:nvPr/>
            </p:nvSpPr>
            <p:spPr bwMode="auto">
              <a:xfrm>
                <a:off x="1049" y="139"/>
                <a:ext cx="3" cy="7"/>
              </a:xfrm>
              <a:custGeom>
                <a:avLst/>
                <a:gdLst>
                  <a:gd name="T0" fmla="*/ 3 w 11"/>
                  <a:gd name="T1" fmla="*/ 0 h 34"/>
                  <a:gd name="T2" fmla="*/ 3 w 11"/>
                  <a:gd name="T3" fmla="*/ 7 h 34"/>
                  <a:gd name="T4" fmla="*/ 0 w 11"/>
                  <a:gd name="T5" fmla="*/ 7 h 34"/>
                  <a:gd name="T6" fmla="*/ 1 w 11"/>
                  <a:gd name="T7" fmla="*/ 0 h 34"/>
                  <a:gd name="T8" fmla="*/ 3 w 11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34"/>
                  <a:gd name="T17" fmla="*/ 11 w 1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34">
                    <a:moveTo>
                      <a:pt x="11" y="0"/>
                    </a:moveTo>
                    <a:lnTo>
                      <a:pt x="11" y="34"/>
                    </a:lnTo>
                    <a:lnTo>
                      <a:pt x="0" y="32"/>
                    </a:lnTo>
                    <a:lnTo>
                      <a:pt x="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3" name="Freeform 313"/>
              <p:cNvSpPr>
                <a:spLocks/>
              </p:cNvSpPr>
              <p:nvPr/>
            </p:nvSpPr>
            <p:spPr bwMode="auto">
              <a:xfrm>
                <a:off x="1047" y="139"/>
                <a:ext cx="3" cy="7"/>
              </a:xfrm>
              <a:custGeom>
                <a:avLst/>
                <a:gdLst>
                  <a:gd name="T0" fmla="*/ 3 w 13"/>
                  <a:gd name="T1" fmla="*/ 0 h 33"/>
                  <a:gd name="T2" fmla="*/ 2 w 13"/>
                  <a:gd name="T3" fmla="*/ 7 h 33"/>
                  <a:gd name="T4" fmla="*/ 0 w 13"/>
                  <a:gd name="T5" fmla="*/ 7 h 33"/>
                  <a:gd name="T6" fmla="*/ 1 w 13"/>
                  <a:gd name="T7" fmla="*/ 0 h 33"/>
                  <a:gd name="T8" fmla="*/ 3 w 13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33"/>
                  <a:gd name="T17" fmla="*/ 13 w 13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33">
                    <a:moveTo>
                      <a:pt x="13" y="1"/>
                    </a:moveTo>
                    <a:lnTo>
                      <a:pt x="10" y="33"/>
                    </a:lnTo>
                    <a:lnTo>
                      <a:pt x="0" y="32"/>
                    </a:lnTo>
                    <a:lnTo>
                      <a:pt x="5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4" name="Freeform 314"/>
              <p:cNvSpPr>
                <a:spLocks/>
              </p:cNvSpPr>
              <p:nvPr/>
            </p:nvSpPr>
            <p:spPr bwMode="auto">
              <a:xfrm>
                <a:off x="1044" y="139"/>
                <a:ext cx="4" cy="7"/>
              </a:xfrm>
              <a:custGeom>
                <a:avLst/>
                <a:gdLst>
                  <a:gd name="T0" fmla="*/ 4 w 15"/>
                  <a:gd name="T1" fmla="*/ 1 h 35"/>
                  <a:gd name="T2" fmla="*/ 3 w 15"/>
                  <a:gd name="T3" fmla="*/ 7 h 35"/>
                  <a:gd name="T4" fmla="*/ 0 w 15"/>
                  <a:gd name="T5" fmla="*/ 6 h 35"/>
                  <a:gd name="T6" fmla="*/ 2 w 15"/>
                  <a:gd name="T7" fmla="*/ 0 h 35"/>
                  <a:gd name="T8" fmla="*/ 4 w 15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5"/>
                  <a:gd name="T17" fmla="*/ 15 w 1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5">
                    <a:moveTo>
                      <a:pt x="15" y="3"/>
                    </a:moveTo>
                    <a:lnTo>
                      <a:pt x="10" y="35"/>
                    </a:lnTo>
                    <a:lnTo>
                      <a:pt x="0" y="31"/>
                    </a:lnTo>
                    <a:lnTo>
                      <a:pt x="7" y="0"/>
                    </a:ln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5" name="Freeform 315"/>
              <p:cNvSpPr>
                <a:spLocks/>
              </p:cNvSpPr>
              <p:nvPr/>
            </p:nvSpPr>
            <p:spPr bwMode="auto">
              <a:xfrm>
                <a:off x="1042" y="138"/>
                <a:ext cx="4" cy="7"/>
              </a:xfrm>
              <a:custGeom>
                <a:avLst/>
                <a:gdLst>
                  <a:gd name="T0" fmla="*/ 4 w 17"/>
                  <a:gd name="T1" fmla="*/ 1 h 34"/>
                  <a:gd name="T2" fmla="*/ 2 w 17"/>
                  <a:gd name="T3" fmla="*/ 7 h 34"/>
                  <a:gd name="T4" fmla="*/ 0 w 17"/>
                  <a:gd name="T5" fmla="*/ 6 h 34"/>
                  <a:gd name="T6" fmla="*/ 2 w 17"/>
                  <a:gd name="T7" fmla="*/ 0 h 34"/>
                  <a:gd name="T8" fmla="*/ 4 w 17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4"/>
                  <a:gd name="T17" fmla="*/ 17 w 17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4">
                    <a:moveTo>
                      <a:pt x="17" y="3"/>
                    </a:moveTo>
                    <a:lnTo>
                      <a:pt x="10" y="34"/>
                    </a:lnTo>
                    <a:lnTo>
                      <a:pt x="0" y="31"/>
                    </a:lnTo>
                    <a:lnTo>
                      <a:pt x="10" y="0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6" name="Freeform 316"/>
              <p:cNvSpPr>
                <a:spLocks/>
              </p:cNvSpPr>
              <p:nvPr/>
            </p:nvSpPr>
            <p:spPr bwMode="auto">
              <a:xfrm>
                <a:off x="1039" y="137"/>
                <a:ext cx="5" cy="7"/>
              </a:xfrm>
              <a:custGeom>
                <a:avLst/>
                <a:gdLst>
                  <a:gd name="T0" fmla="*/ 5 w 20"/>
                  <a:gd name="T1" fmla="*/ 1 h 35"/>
                  <a:gd name="T2" fmla="*/ 3 w 20"/>
                  <a:gd name="T3" fmla="*/ 7 h 35"/>
                  <a:gd name="T4" fmla="*/ 0 w 20"/>
                  <a:gd name="T5" fmla="*/ 6 h 35"/>
                  <a:gd name="T6" fmla="*/ 3 w 20"/>
                  <a:gd name="T7" fmla="*/ 0 h 35"/>
                  <a:gd name="T8" fmla="*/ 5 w 20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5"/>
                  <a:gd name="T17" fmla="*/ 20 w 2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5">
                    <a:moveTo>
                      <a:pt x="20" y="4"/>
                    </a:moveTo>
                    <a:lnTo>
                      <a:pt x="10" y="35"/>
                    </a:lnTo>
                    <a:lnTo>
                      <a:pt x="0" y="29"/>
                    </a:lnTo>
                    <a:lnTo>
                      <a:pt x="12" y="0"/>
                    </a:lnTo>
                    <a:lnTo>
                      <a:pt x="2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7" name="Freeform 317"/>
              <p:cNvSpPr>
                <a:spLocks/>
              </p:cNvSpPr>
              <p:nvPr/>
            </p:nvSpPr>
            <p:spPr bwMode="auto">
              <a:xfrm>
                <a:off x="1037" y="136"/>
                <a:ext cx="5" cy="7"/>
              </a:xfrm>
              <a:custGeom>
                <a:avLst/>
                <a:gdLst>
                  <a:gd name="T0" fmla="*/ 5 w 21"/>
                  <a:gd name="T1" fmla="*/ 1 h 34"/>
                  <a:gd name="T2" fmla="*/ 2 w 21"/>
                  <a:gd name="T3" fmla="*/ 7 h 34"/>
                  <a:gd name="T4" fmla="*/ 0 w 21"/>
                  <a:gd name="T5" fmla="*/ 6 h 34"/>
                  <a:gd name="T6" fmla="*/ 4 w 21"/>
                  <a:gd name="T7" fmla="*/ 0 h 34"/>
                  <a:gd name="T8" fmla="*/ 5 w 21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4"/>
                  <a:gd name="T17" fmla="*/ 21 w 2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4">
                    <a:moveTo>
                      <a:pt x="21" y="5"/>
                    </a:moveTo>
                    <a:lnTo>
                      <a:pt x="9" y="34"/>
                    </a:lnTo>
                    <a:lnTo>
                      <a:pt x="0" y="27"/>
                    </a:lnTo>
                    <a:lnTo>
                      <a:pt x="15" y="0"/>
                    </a:ln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8" name="Freeform 318"/>
              <p:cNvSpPr>
                <a:spLocks/>
              </p:cNvSpPr>
              <p:nvPr/>
            </p:nvSpPr>
            <p:spPr bwMode="auto">
              <a:xfrm>
                <a:off x="1035" y="135"/>
                <a:ext cx="6" cy="7"/>
              </a:xfrm>
              <a:custGeom>
                <a:avLst/>
                <a:gdLst>
                  <a:gd name="T0" fmla="*/ 6 w 24"/>
                  <a:gd name="T1" fmla="*/ 1 h 33"/>
                  <a:gd name="T2" fmla="*/ 2 w 24"/>
                  <a:gd name="T3" fmla="*/ 7 h 33"/>
                  <a:gd name="T4" fmla="*/ 0 w 24"/>
                  <a:gd name="T5" fmla="*/ 6 h 33"/>
                  <a:gd name="T6" fmla="*/ 4 w 24"/>
                  <a:gd name="T7" fmla="*/ 0 h 33"/>
                  <a:gd name="T8" fmla="*/ 6 w 24"/>
                  <a:gd name="T9" fmla="*/ 1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33"/>
                  <a:gd name="T17" fmla="*/ 24 w 24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33">
                    <a:moveTo>
                      <a:pt x="24" y="6"/>
                    </a:moveTo>
                    <a:lnTo>
                      <a:pt x="9" y="33"/>
                    </a:lnTo>
                    <a:lnTo>
                      <a:pt x="0" y="26"/>
                    </a:lnTo>
                    <a:lnTo>
                      <a:pt x="17" y="0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59" name="Freeform 319"/>
              <p:cNvSpPr>
                <a:spLocks/>
              </p:cNvSpPr>
              <p:nvPr/>
            </p:nvSpPr>
            <p:spPr bwMode="auto">
              <a:xfrm>
                <a:off x="1033" y="134"/>
                <a:ext cx="6" cy="6"/>
              </a:xfrm>
              <a:custGeom>
                <a:avLst/>
                <a:gdLst>
                  <a:gd name="T0" fmla="*/ 6 w 25"/>
                  <a:gd name="T1" fmla="*/ 1 h 32"/>
                  <a:gd name="T2" fmla="*/ 2 w 25"/>
                  <a:gd name="T3" fmla="*/ 6 h 32"/>
                  <a:gd name="T4" fmla="*/ 0 w 25"/>
                  <a:gd name="T5" fmla="*/ 4 h 32"/>
                  <a:gd name="T6" fmla="*/ 5 w 25"/>
                  <a:gd name="T7" fmla="*/ 0 h 32"/>
                  <a:gd name="T8" fmla="*/ 6 w 25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32"/>
                  <a:gd name="T17" fmla="*/ 25 w 25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32">
                    <a:moveTo>
                      <a:pt x="25" y="6"/>
                    </a:moveTo>
                    <a:lnTo>
                      <a:pt x="8" y="32"/>
                    </a:lnTo>
                    <a:lnTo>
                      <a:pt x="0" y="23"/>
                    </a:lnTo>
                    <a:lnTo>
                      <a:pt x="20" y="0"/>
                    </a:lnTo>
                    <a:lnTo>
                      <a:pt x="25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0" name="Freeform 320"/>
              <p:cNvSpPr>
                <a:spLocks/>
              </p:cNvSpPr>
              <p:nvPr/>
            </p:nvSpPr>
            <p:spPr bwMode="auto">
              <a:xfrm>
                <a:off x="1031" y="133"/>
                <a:ext cx="7" cy="5"/>
              </a:xfrm>
              <a:custGeom>
                <a:avLst/>
                <a:gdLst>
                  <a:gd name="T0" fmla="*/ 7 w 27"/>
                  <a:gd name="T1" fmla="*/ 1 h 29"/>
                  <a:gd name="T2" fmla="*/ 2 w 27"/>
                  <a:gd name="T3" fmla="*/ 5 h 29"/>
                  <a:gd name="T4" fmla="*/ 0 w 27"/>
                  <a:gd name="T5" fmla="*/ 4 h 29"/>
                  <a:gd name="T6" fmla="*/ 5 w 27"/>
                  <a:gd name="T7" fmla="*/ 0 h 29"/>
                  <a:gd name="T8" fmla="*/ 7 w 27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9"/>
                  <a:gd name="T17" fmla="*/ 27 w 2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9">
                    <a:moveTo>
                      <a:pt x="27" y="6"/>
                    </a:moveTo>
                    <a:lnTo>
                      <a:pt x="7" y="29"/>
                    </a:lnTo>
                    <a:lnTo>
                      <a:pt x="0" y="21"/>
                    </a:lnTo>
                    <a:lnTo>
                      <a:pt x="21" y="0"/>
                    </a:lnTo>
                    <a:lnTo>
                      <a:pt x="27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1" name="Freeform 321"/>
              <p:cNvSpPr>
                <a:spLocks/>
              </p:cNvSpPr>
              <p:nvPr/>
            </p:nvSpPr>
            <p:spPr bwMode="auto">
              <a:xfrm>
                <a:off x="1030" y="131"/>
                <a:ext cx="6" cy="6"/>
              </a:xfrm>
              <a:custGeom>
                <a:avLst/>
                <a:gdLst>
                  <a:gd name="T0" fmla="*/ 6 w 27"/>
                  <a:gd name="T1" fmla="*/ 2 h 29"/>
                  <a:gd name="T2" fmla="*/ 1 w 27"/>
                  <a:gd name="T3" fmla="*/ 6 h 29"/>
                  <a:gd name="T4" fmla="*/ 0 w 27"/>
                  <a:gd name="T5" fmla="*/ 4 h 29"/>
                  <a:gd name="T6" fmla="*/ 5 w 27"/>
                  <a:gd name="T7" fmla="*/ 0 h 29"/>
                  <a:gd name="T8" fmla="*/ 6 w 27"/>
                  <a:gd name="T9" fmla="*/ 2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9"/>
                  <a:gd name="T17" fmla="*/ 27 w 2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9">
                    <a:moveTo>
                      <a:pt x="27" y="8"/>
                    </a:moveTo>
                    <a:lnTo>
                      <a:pt x="6" y="29"/>
                    </a:lnTo>
                    <a:lnTo>
                      <a:pt x="0" y="19"/>
                    </a:lnTo>
                    <a:lnTo>
                      <a:pt x="23" y="0"/>
                    </a:ln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2" name="Freeform 322"/>
              <p:cNvSpPr>
                <a:spLocks/>
              </p:cNvSpPr>
              <p:nvPr/>
            </p:nvSpPr>
            <p:spPr bwMode="auto">
              <a:xfrm>
                <a:off x="1028" y="130"/>
                <a:ext cx="7" cy="5"/>
              </a:xfrm>
              <a:custGeom>
                <a:avLst/>
                <a:gdLst>
                  <a:gd name="T0" fmla="*/ 7 w 28"/>
                  <a:gd name="T1" fmla="*/ 1 h 26"/>
                  <a:gd name="T2" fmla="*/ 1 w 28"/>
                  <a:gd name="T3" fmla="*/ 5 h 26"/>
                  <a:gd name="T4" fmla="*/ 0 w 28"/>
                  <a:gd name="T5" fmla="*/ 3 h 26"/>
                  <a:gd name="T6" fmla="*/ 6 w 28"/>
                  <a:gd name="T7" fmla="*/ 0 h 26"/>
                  <a:gd name="T8" fmla="*/ 7 w 28"/>
                  <a:gd name="T9" fmla="*/ 1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6"/>
                  <a:gd name="T17" fmla="*/ 28 w 2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6">
                    <a:moveTo>
                      <a:pt x="28" y="7"/>
                    </a:moveTo>
                    <a:lnTo>
                      <a:pt x="5" y="26"/>
                    </a:lnTo>
                    <a:lnTo>
                      <a:pt x="0" y="16"/>
                    </a:lnTo>
                    <a:lnTo>
                      <a:pt x="23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3" name="Freeform 323"/>
              <p:cNvSpPr>
                <a:spLocks/>
              </p:cNvSpPr>
              <p:nvPr/>
            </p:nvSpPr>
            <p:spPr bwMode="auto">
              <a:xfrm>
                <a:off x="1027" y="128"/>
                <a:ext cx="7" cy="5"/>
              </a:xfrm>
              <a:custGeom>
                <a:avLst/>
                <a:gdLst>
                  <a:gd name="T0" fmla="*/ 7 w 28"/>
                  <a:gd name="T1" fmla="*/ 2 h 25"/>
                  <a:gd name="T2" fmla="*/ 1 w 28"/>
                  <a:gd name="T3" fmla="*/ 5 h 25"/>
                  <a:gd name="T4" fmla="*/ 0 w 28"/>
                  <a:gd name="T5" fmla="*/ 3 h 25"/>
                  <a:gd name="T6" fmla="*/ 6 w 28"/>
                  <a:gd name="T7" fmla="*/ 0 h 25"/>
                  <a:gd name="T8" fmla="*/ 7 w 28"/>
                  <a:gd name="T9" fmla="*/ 2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5"/>
                  <a:gd name="T17" fmla="*/ 28 w 28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5">
                    <a:moveTo>
                      <a:pt x="28" y="9"/>
                    </a:moveTo>
                    <a:lnTo>
                      <a:pt x="5" y="25"/>
                    </a:lnTo>
                    <a:lnTo>
                      <a:pt x="0" y="14"/>
                    </a:lnTo>
                    <a:lnTo>
                      <a:pt x="24" y="0"/>
                    </a:lnTo>
                    <a:lnTo>
                      <a:pt x="2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4" name="Freeform 324"/>
              <p:cNvSpPr>
                <a:spLocks/>
              </p:cNvSpPr>
              <p:nvPr/>
            </p:nvSpPr>
            <p:spPr bwMode="auto">
              <a:xfrm>
                <a:off x="1026" y="126"/>
                <a:ext cx="7" cy="5"/>
              </a:xfrm>
              <a:custGeom>
                <a:avLst/>
                <a:gdLst>
                  <a:gd name="T0" fmla="*/ 7 w 28"/>
                  <a:gd name="T1" fmla="*/ 2 h 23"/>
                  <a:gd name="T2" fmla="*/ 1 w 28"/>
                  <a:gd name="T3" fmla="*/ 5 h 23"/>
                  <a:gd name="T4" fmla="*/ 0 w 28"/>
                  <a:gd name="T5" fmla="*/ 2 h 23"/>
                  <a:gd name="T6" fmla="*/ 7 w 28"/>
                  <a:gd name="T7" fmla="*/ 0 h 23"/>
                  <a:gd name="T8" fmla="*/ 7 w 28"/>
                  <a:gd name="T9" fmla="*/ 2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3"/>
                  <a:gd name="T17" fmla="*/ 28 w 28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3">
                    <a:moveTo>
                      <a:pt x="28" y="9"/>
                    </a:moveTo>
                    <a:lnTo>
                      <a:pt x="4" y="23"/>
                    </a:lnTo>
                    <a:lnTo>
                      <a:pt x="0" y="10"/>
                    </a:lnTo>
                    <a:lnTo>
                      <a:pt x="26" y="0"/>
                    </a:lnTo>
                    <a:lnTo>
                      <a:pt x="28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5" name="Freeform 325"/>
              <p:cNvSpPr>
                <a:spLocks/>
              </p:cNvSpPr>
              <p:nvPr/>
            </p:nvSpPr>
            <p:spPr bwMode="auto">
              <a:xfrm>
                <a:off x="1026" y="124"/>
                <a:ext cx="7" cy="4"/>
              </a:xfrm>
              <a:custGeom>
                <a:avLst/>
                <a:gdLst>
                  <a:gd name="T0" fmla="*/ 7 w 28"/>
                  <a:gd name="T1" fmla="*/ 2 h 18"/>
                  <a:gd name="T2" fmla="*/ 1 w 28"/>
                  <a:gd name="T3" fmla="*/ 4 h 18"/>
                  <a:gd name="T4" fmla="*/ 0 w 28"/>
                  <a:gd name="T5" fmla="*/ 1 h 18"/>
                  <a:gd name="T6" fmla="*/ 7 w 28"/>
                  <a:gd name="T7" fmla="*/ 0 h 18"/>
                  <a:gd name="T8" fmla="*/ 7 w 28"/>
                  <a:gd name="T9" fmla="*/ 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8"/>
                  <a:gd name="T17" fmla="*/ 28 w 28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8">
                    <a:moveTo>
                      <a:pt x="28" y="8"/>
                    </a:moveTo>
                    <a:lnTo>
                      <a:pt x="2" y="18"/>
                    </a:lnTo>
                    <a:lnTo>
                      <a:pt x="0" y="6"/>
                    </a:lnTo>
                    <a:lnTo>
                      <a:pt x="26" y="0"/>
                    </a:lnTo>
                    <a:lnTo>
                      <a:pt x="28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6" name="Freeform 326"/>
              <p:cNvSpPr>
                <a:spLocks/>
              </p:cNvSpPr>
              <p:nvPr/>
            </p:nvSpPr>
            <p:spPr bwMode="auto">
              <a:xfrm>
                <a:off x="1025" y="122"/>
                <a:ext cx="7" cy="4"/>
              </a:xfrm>
              <a:custGeom>
                <a:avLst/>
                <a:gdLst>
                  <a:gd name="T0" fmla="*/ 7 w 28"/>
                  <a:gd name="T1" fmla="*/ 2 h 16"/>
                  <a:gd name="T2" fmla="*/ 1 w 28"/>
                  <a:gd name="T3" fmla="*/ 4 h 16"/>
                  <a:gd name="T4" fmla="*/ 0 w 28"/>
                  <a:gd name="T5" fmla="*/ 1 h 16"/>
                  <a:gd name="T6" fmla="*/ 7 w 28"/>
                  <a:gd name="T7" fmla="*/ 0 h 16"/>
                  <a:gd name="T8" fmla="*/ 7 w 28"/>
                  <a:gd name="T9" fmla="*/ 2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6"/>
                  <a:gd name="T17" fmla="*/ 28 w 2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6">
                    <a:moveTo>
                      <a:pt x="28" y="10"/>
                    </a:moveTo>
                    <a:lnTo>
                      <a:pt x="2" y="16"/>
                    </a:lnTo>
                    <a:lnTo>
                      <a:pt x="0" y="3"/>
                    </a:lnTo>
                    <a:lnTo>
                      <a:pt x="26" y="0"/>
                    </a:lnTo>
                    <a:lnTo>
                      <a:pt x="28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7" name="Freeform 327"/>
              <p:cNvSpPr>
                <a:spLocks/>
              </p:cNvSpPr>
              <p:nvPr/>
            </p:nvSpPr>
            <p:spPr bwMode="auto">
              <a:xfrm>
                <a:off x="1025" y="120"/>
                <a:ext cx="7" cy="3"/>
              </a:xfrm>
              <a:custGeom>
                <a:avLst/>
                <a:gdLst>
                  <a:gd name="T0" fmla="*/ 7 w 26"/>
                  <a:gd name="T1" fmla="*/ 2 h 13"/>
                  <a:gd name="T2" fmla="*/ 0 w 26"/>
                  <a:gd name="T3" fmla="*/ 3 h 13"/>
                  <a:gd name="T4" fmla="*/ 0 w 26"/>
                  <a:gd name="T5" fmla="*/ 0 h 13"/>
                  <a:gd name="T6" fmla="*/ 7 w 26"/>
                  <a:gd name="T7" fmla="*/ 0 h 13"/>
                  <a:gd name="T8" fmla="*/ 7 w 26"/>
                  <a:gd name="T9" fmla="*/ 2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3"/>
                  <a:gd name="T17" fmla="*/ 26 w 26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3">
                    <a:moveTo>
                      <a:pt x="26" y="10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8" name="Freeform 328"/>
              <p:cNvSpPr>
                <a:spLocks/>
              </p:cNvSpPr>
              <p:nvPr/>
            </p:nvSpPr>
            <p:spPr bwMode="auto">
              <a:xfrm>
                <a:off x="1025" y="118"/>
                <a:ext cx="7" cy="2"/>
              </a:xfrm>
              <a:custGeom>
                <a:avLst/>
                <a:gdLst>
                  <a:gd name="T0" fmla="*/ 7 w 26"/>
                  <a:gd name="T1" fmla="*/ 2 h 13"/>
                  <a:gd name="T2" fmla="*/ 0 w 26"/>
                  <a:gd name="T3" fmla="*/ 2 h 13"/>
                  <a:gd name="T4" fmla="*/ 0 w 26"/>
                  <a:gd name="T5" fmla="*/ 0 h 13"/>
                  <a:gd name="T6" fmla="*/ 7 w 26"/>
                  <a:gd name="T7" fmla="*/ 0 h 13"/>
                  <a:gd name="T8" fmla="*/ 7 w 26"/>
                  <a:gd name="T9" fmla="*/ 2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3"/>
                  <a:gd name="T17" fmla="*/ 26 w 26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3">
                    <a:moveTo>
                      <a:pt x="26" y="13"/>
                    </a:moveTo>
                    <a:lnTo>
                      <a:pt x="0" y="13"/>
                    </a:lnTo>
                    <a:lnTo>
                      <a:pt x="0" y="0"/>
                    </a:lnTo>
                    <a:lnTo>
                      <a:pt x="26" y="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69" name="Freeform 329"/>
              <p:cNvSpPr>
                <a:spLocks/>
              </p:cNvSpPr>
              <p:nvPr/>
            </p:nvSpPr>
            <p:spPr bwMode="auto">
              <a:xfrm>
                <a:off x="1025" y="115"/>
                <a:ext cx="7" cy="3"/>
              </a:xfrm>
              <a:custGeom>
                <a:avLst/>
                <a:gdLst>
                  <a:gd name="T0" fmla="*/ 7 w 28"/>
                  <a:gd name="T1" fmla="*/ 3 h 16"/>
                  <a:gd name="T2" fmla="*/ 0 w 28"/>
                  <a:gd name="T3" fmla="*/ 2 h 16"/>
                  <a:gd name="T4" fmla="*/ 1 w 28"/>
                  <a:gd name="T5" fmla="*/ 0 h 16"/>
                  <a:gd name="T6" fmla="*/ 7 w 28"/>
                  <a:gd name="T7" fmla="*/ 1 h 16"/>
                  <a:gd name="T8" fmla="*/ 7 w 28"/>
                  <a:gd name="T9" fmla="*/ 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6"/>
                  <a:gd name="T17" fmla="*/ 28 w 2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6">
                    <a:moveTo>
                      <a:pt x="26" y="16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28" y="7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0" name="Freeform 330"/>
              <p:cNvSpPr>
                <a:spLocks/>
              </p:cNvSpPr>
              <p:nvPr/>
            </p:nvSpPr>
            <p:spPr bwMode="auto">
              <a:xfrm>
                <a:off x="1026" y="113"/>
                <a:ext cx="7" cy="4"/>
              </a:xfrm>
              <a:custGeom>
                <a:avLst/>
                <a:gdLst>
                  <a:gd name="T0" fmla="*/ 7 w 28"/>
                  <a:gd name="T1" fmla="*/ 4 h 20"/>
                  <a:gd name="T2" fmla="*/ 0 w 28"/>
                  <a:gd name="T3" fmla="*/ 3 h 20"/>
                  <a:gd name="T4" fmla="*/ 1 w 28"/>
                  <a:gd name="T5" fmla="*/ 0 h 20"/>
                  <a:gd name="T6" fmla="*/ 7 w 28"/>
                  <a:gd name="T7" fmla="*/ 2 h 20"/>
                  <a:gd name="T8" fmla="*/ 7 w 28"/>
                  <a:gd name="T9" fmla="*/ 4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0"/>
                  <a:gd name="T17" fmla="*/ 28 w 28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0">
                    <a:moveTo>
                      <a:pt x="26" y="20"/>
                    </a:moveTo>
                    <a:lnTo>
                      <a:pt x="0" y="13"/>
                    </a:lnTo>
                    <a:lnTo>
                      <a:pt x="2" y="0"/>
                    </a:lnTo>
                    <a:lnTo>
                      <a:pt x="28" y="10"/>
                    </a:lnTo>
                    <a:lnTo>
                      <a:pt x="26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1" name="Freeform 331"/>
              <p:cNvSpPr>
                <a:spLocks/>
              </p:cNvSpPr>
              <p:nvPr/>
            </p:nvSpPr>
            <p:spPr bwMode="auto">
              <a:xfrm>
                <a:off x="1026" y="110"/>
                <a:ext cx="7" cy="5"/>
              </a:xfrm>
              <a:custGeom>
                <a:avLst/>
                <a:gdLst>
                  <a:gd name="T0" fmla="*/ 7 w 28"/>
                  <a:gd name="T1" fmla="*/ 5 h 21"/>
                  <a:gd name="T2" fmla="*/ 0 w 28"/>
                  <a:gd name="T3" fmla="*/ 3 h 21"/>
                  <a:gd name="T4" fmla="*/ 1 w 28"/>
                  <a:gd name="T5" fmla="*/ 0 h 21"/>
                  <a:gd name="T6" fmla="*/ 7 w 28"/>
                  <a:gd name="T7" fmla="*/ 3 h 21"/>
                  <a:gd name="T8" fmla="*/ 7 w 28"/>
                  <a:gd name="T9" fmla="*/ 5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1"/>
                  <a:gd name="T17" fmla="*/ 28 w 28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1">
                    <a:moveTo>
                      <a:pt x="26" y="21"/>
                    </a:moveTo>
                    <a:lnTo>
                      <a:pt x="0" y="11"/>
                    </a:lnTo>
                    <a:lnTo>
                      <a:pt x="4" y="0"/>
                    </a:lnTo>
                    <a:lnTo>
                      <a:pt x="28" y="13"/>
                    </a:lnTo>
                    <a:lnTo>
                      <a:pt x="26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2" name="Freeform 332"/>
              <p:cNvSpPr>
                <a:spLocks/>
              </p:cNvSpPr>
              <p:nvPr/>
            </p:nvSpPr>
            <p:spPr bwMode="auto">
              <a:xfrm>
                <a:off x="1027" y="108"/>
                <a:ext cx="7" cy="5"/>
              </a:xfrm>
              <a:custGeom>
                <a:avLst/>
                <a:gdLst>
                  <a:gd name="T0" fmla="*/ 6 w 28"/>
                  <a:gd name="T1" fmla="*/ 5 h 24"/>
                  <a:gd name="T2" fmla="*/ 0 w 28"/>
                  <a:gd name="T3" fmla="*/ 2 h 24"/>
                  <a:gd name="T4" fmla="*/ 1 w 28"/>
                  <a:gd name="T5" fmla="*/ 0 h 24"/>
                  <a:gd name="T6" fmla="*/ 7 w 28"/>
                  <a:gd name="T7" fmla="*/ 3 h 24"/>
                  <a:gd name="T8" fmla="*/ 6 w 28"/>
                  <a:gd name="T9" fmla="*/ 5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4"/>
                  <a:gd name="T17" fmla="*/ 28 w 2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4">
                    <a:moveTo>
                      <a:pt x="24" y="24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28" y="16"/>
                    </a:lnTo>
                    <a:lnTo>
                      <a:pt x="24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3" name="Freeform 333"/>
              <p:cNvSpPr>
                <a:spLocks/>
              </p:cNvSpPr>
              <p:nvPr/>
            </p:nvSpPr>
            <p:spPr bwMode="auto">
              <a:xfrm>
                <a:off x="1028" y="106"/>
                <a:ext cx="7" cy="5"/>
              </a:xfrm>
              <a:custGeom>
                <a:avLst/>
                <a:gdLst>
                  <a:gd name="T0" fmla="*/ 6 w 28"/>
                  <a:gd name="T1" fmla="*/ 5 h 27"/>
                  <a:gd name="T2" fmla="*/ 0 w 28"/>
                  <a:gd name="T3" fmla="*/ 2 h 27"/>
                  <a:gd name="T4" fmla="*/ 1 w 28"/>
                  <a:gd name="T5" fmla="*/ 0 h 27"/>
                  <a:gd name="T6" fmla="*/ 7 w 28"/>
                  <a:gd name="T7" fmla="*/ 4 h 27"/>
                  <a:gd name="T8" fmla="*/ 6 w 28"/>
                  <a:gd name="T9" fmla="*/ 5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7"/>
                  <a:gd name="T17" fmla="*/ 28 w 28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7">
                    <a:moveTo>
                      <a:pt x="23" y="27"/>
                    </a:moveTo>
                    <a:lnTo>
                      <a:pt x="0" y="11"/>
                    </a:lnTo>
                    <a:lnTo>
                      <a:pt x="5" y="0"/>
                    </a:lnTo>
                    <a:lnTo>
                      <a:pt x="28" y="19"/>
                    </a:lnTo>
                    <a:lnTo>
                      <a:pt x="23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4" name="Freeform 334"/>
              <p:cNvSpPr>
                <a:spLocks/>
              </p:cNvSpPr>
              <p:nvPr/>
            </p:nvSpPr>
            <p:spPr bwMode="auto">
              <a:xfrm>
                <a:off x="1030" y="104"/>
                <a:ext cx="6" cy="6"/>
              </a:xfrm>
              <a:custGeom>
                <a:avLst/>
                <a:gdLst>
                  <a:gd name="T0" fmla="*/ 5 w 27"/>
                  <a:gd name="T1" fmla="*/ 6 h 29"/>
                  <a:gd name="T2" fmla="*/ 0 w 27"/>
                  <a:gd name="T3" fmla="*/ 2 h 29"/>
                  <a:gd name="T4" fmla="*/ 1 w 27"/>
                  <a:gd name="T5" fmla="*/ 0 h 29"/>
                  <a:gd name="T6" fmla="*/ 6 w 27"/>
                  <a:gd name="T7" fmla="*/ 4 h 29"/>
                  <a:gd name="T8" fmla="*/ 5 w 27"/>
                  <a:gd name="T9" fmla="*/ 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9"/>
                  <a:gd name="T17" fmla="*/ 27 w 27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9">
                    <a:moveTo>
                      <a:pt x="23" y="29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27" y="21"/>
                    </a:lnTo>
                    <a:lnTo>
                      <a:pt x="23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5" name="Freeform 335"/>
              <p:cNvSpPr>
                <a:spLocks/>
              </p:cNvSpPr>
              <p:nvPr/>
            </p:nvSpPr>
            <p:spPr bwMode="auto">
              <a:xfrm>
                <a:off x="1031" y="102"/>
                <a:ext cx="7" cy="6"/>
              </a:xfrm>
              <a:custGeom>
                <a:avLst/>
                <a:gdLst>
                  <a:gd name="T0" fmla="*/ 5 w 27"/>
                  <a:gd name="T1" fmla="*/ 6 h 30"/>
                  <a:gd name="T2" fmla="*/ 0 w 27"/>
                  <a:gd name="T3" fmla="*/ 2 h 30"/>
                  <a:gd name="T4" fmla="*/ 2 w 27"/>
                  <a:gd name="T5" fmla="*/ 0 h 30"/>
                  <a:gd name="T6" fmla="*/ 7 w 27"/>
                  <a:gd name="T7" fmla="*/ 5 h 30"/>
                  <a:gd name="T8" fmla="*/ 5 w 27"/>
                  <a:gd name="T9" fmla="*/ 6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30"/>
                  <a:gd name="T17" fmla="*/ 27 w 27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30">
                    <a:moveTo>
                      <a:pt x="21" y="30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7" y="24"/>
                    </a:lnTo>
                    <a:lnTo>
                      <a:pt x="21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6" name="Freeform 336"/>
              <p:cNvSpPr>
                <a:spLocks/>
              </p:cNvSpPr>
              <p:nvPr/>
            </p:nvSpPr>
            <p:spPr bwMode="auto">
              <a:xfrm>
                <a:off x="1033" y="101"/>
                <a:ext cx="6" cy="6"/>
              </a:xfrm>
              <a:custGeom>
                <a:avLst/>
                <a:gdLst>
                  <a:gd name="T0" fmla="*/ 5 w 25"/>
                  <a:gd name="T1" fmla="*/ 6 h 32"/>
                  <a:gd name="T2" fmla="*/ 0 w 25"/>
                  <a:gd name="T3" fmla="*/ 2 h 32"/>
                  <a:gd name="T4" fmla="*/ 2 w 25"/>
                  <a:gd name="T5" fmla="*/ 0 h 32"/>
                  <a:gd name="T6" fmla="*/ 6 w 25"/>
                  <a:gd name="T7" fmla="*/ 5 h 32"/>
                  <a:gd name="T8" fmla="*/ 5 w 25"/>
                  <a:gd name="T9" fmla="*/ 6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32"/>
                  <a:gd name="T17" fmla="*/ 25 w 25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32">
                    <a:moveTo>
                      <a:pt x="20" y="32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25" y="26"/>
                    </a:lnTo>
                    <a:lnTo>
                      <a:pt x="2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7" name="Freeform 337"/>
              <p:cNvSpPr>
                <a:spLocks/>
              </p:cNvSpPr>
              <p:nvPr/>
            </p:nvSpPr>
            <p:spPr bwMode="auto">
              <a:xfrm>
                <a:off x="1035" y="99"/>
                <a:ext cx="6" cy="7"/>
              </a:xfrm>
              <a:custGeom>
                <a:avLst/>
                <a:gdLst>
                  <a:gd name="T0" fmla="*/ 4 w 24"/>
                  <a:gd name="T1" fmla="*/ 7 h 34"/>
                  <a:gd name="T2" fmla="*/ 0 w 24"/>
                  <a:gd name="T3" fmla="*/ 2 h 34"/>
                  <a:gd name="T4" fmla="*/ 2 w 24"/>
                  <a:gd name="T5" fmla="*/ 0 h 34"/>
                  <a:gd name="T6" fmla="*/ 6 w 24"/>
                  <a:gd name="T7" fmla="*/ 6 h 34"/>
                  <a:gd name="T8" fmla="*/ 4 w 24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34"/>
                  <a:gd name="T17" fmla="*/ 24 w 24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34">
                    <a:moveTo>
                      <a:pt x="17" y="34"/>
                    </a:moveTo>
                    <a:lnTo>
                      <a:pt x="0" y="8"/>
                    </a:lnTo>
                    <a:lnTo>
                      <a:pt x="9" y="0"/>
                    </a:lnTo>
                    <a:lnTo>
                      <a:pt x="24" y="28"/>
                    </a:ln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8" name="Freeform 338"/>
              <p:cNvSpPr>
                <a:spLocks/>
              </p:cNvSpPr>
              <p:nvPr/>
            </p:nvSpPr>
            <p:spPr bwMode="auto">
              <a:xfrm>
                <a:off x="1037" y="98"/>
                <a:ext cx="5" cy="7"/>
              </a:xfrm>
              <a:custGeom>
                <a:avLst/>
                <a:gdLst>
                  <a:gd name="T0" fmla="*/ 4 w 21"/>
                  <a:gd name="T1" fmla="*/ 7 h 34"/>
                  <a:gd name="T2" fmla="*/ 0 w 21"/>
                  <a:gd name="T3" fmla="*/ 1 h 34"/>
                  <a:gd name="T4" fmla="*/ 2 w 21"/>
                  <a:gd name="T5" fmla="*/ 0 h 34"/>
                  <a:gd name="T6" fmla="*/ 5 w 21"/>
                  <a:gd name="T7" fmla="*/ 6 h 34"/>
                  <a:gd name="T8" fmla="*/ 4 w 21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4"/>
                  <a:gd name="T17" fmla="*/ 21 w 2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4">
                    <a:moveTo>
                      <a:pt x="15" y="34"/>
                    </a:moveTo>
                    <a:lnTo>
                      <a:pt x="0" y="6"/>
                    </a:lnTo>
                    <a:lnTo>
                      <a:pt x="9" y="0"/>
                    </a:lnTo>
                    <a:lnTo>
                      <a:pt x="21" y="30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79" name="Freeform 339"/>
              <p:cNvSpPr>
                <a:spLocks/>
              </p:cNvSpPr>
              <p:nvPr/>
            </p:nvSpPr>
            <p:spPr bwMode="auto">
              <a:xfrm>
                <a:off x="1039" y="97"/>
                <a:ext cx="5" cy="7"/>
              </a:xfrm>
              <a:custGeom>
                <a:avLst/>
                <a:gdLst>
                  <a:gd name="T0" fmla="*/ 3 w 20"/>
                  <a:gd name="T1" fmla="*/ 7 h 35"/>
                  <a:gd name="T2" fmla="*/ 0 w 20"/>
                  <a:gd name="T3" fmla="*/ 1 h 35"/>
                  <a:gd name="T4" fmla="*/ 3 w 20"/>
                  <a:gd name="T5" fmla="*/ 0 h 35"/>
                  <a:gd name="T6" fmla="*/ 5 w 20"/>
                  <a:gd name="T7" fmla="*/ 6 h 35"/>
                  <a:gd name="T8" fmla="*/ 3 w 20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35"/>
                  <a:gd name="T17" fmla="*/ 20 w 2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35">
                    <a:moveTo>
                      <a:pt x="12" y="35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2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0" name="Freeform 340"/>
              <p:cNvSpPr>
                <a:spLocks/>
              </p:cNvSpPr>
              <p:nvPr/>
            </p:nvSpPr>
            <p:spPr bwMode="auto">
              <a:xfrm>
                <a:off x="1042" y="96"/>
                <a:ext cx="4" cy="7"/>
              </a:xfrm>
              <a:custGeom>
                <a:avLst/>
                <a:gdLst>
                  <a:gd name="T0" fmla="*/ 2 w 17"/>
                  <a:gd name="T1" fmla="*/ 7 h 35"/>
                  <a:gd name="T2" fmla="*/ 0 w 17"/>
                  <a:gd name="T3" fmla="*/ 1 h 35"/>
                  <a:gd name="T4" fmla="*/ 2 w 17"/>
                  <a:gd name="T5" fmla="*/ 0 h 35"/>
                  <a:gd name="T6" fmla="*/ 4 w 17"/>
                  <a:gd name="T7" fmla="*/ 6 h 35"/>
                  <a:gd name="T8" fmla="*/ 2 w 17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5"/>
                  <a:gd name="T17" fmla="*/ 17 w 1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5">
                    <a:moveTo>
                      <a:pt x="10" y="35"/>
                    </a:moveTo>
                    <a:lnTo>
                      <a:pt x="0" y="5"/>
                    </a:lnTo>
                    <a:lnTo>
                      <a:pt x="10" y="0"/>
                    </a:lnTo>
                    <a:lnTo>
                      <a:pt x="17" y="32"/>
                    </a:lnTo>
                    <a:lnTo>
                      <a:pt x="10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1" name="Freeform 341"/>
              <p:cNvSpPr>
                <a:spLocks/>
              </p:cNvSpPr>
              <p:nvPr/>
            </p:nvSpPr>
            <p:spPr bwMode="auto">
              <a:xfrm>
                <a:off x="1044" y="95"/>
                <a:ext cx="4" cy="7"/>
              </a:xfrm>
              <a:custGeom>
                <a:avLst/>
                <a:gdLst>
                  <a:gd name="T0" fmla="*/ 2 w 15"/>
                  <a:gd name="T1" fmla="*/ 7 h 34"/>
                  <a:gd name="T2" fmla="*/ 0 w 15"/>
                  <a:gd name="T3" fmla="*/ 0 h 34"/>
                  <a:gd name="T4" fmla="*/ 3 w 15"/>
                  <a:gd name="T5" fmla="*/ 0 h 34"/>
                  <a:gd name="T6" fmla="*/ 4 w 15"/>
                  <a:gd name="T7" fmla="*/ 7 h 34"/>
                  <a:gd name="T8" fmla="*/ 2 w 15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4"/>
                  <a:gd name="T17" fmla="*/ 15 w 1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4">
                    <a:moveTo>
                      <a:pt x="7" y="34"/>
                    </a:moveTo>
                    <a:lnTo>
                      <a:pt x="0" y="2"/>
                    </a:lnTo>
                    <a:lnTo>
                      <a:pt x="10" y="0"/>
                    </a:lnTo>
                    <a:lnTo>
                      <a:pt x="15" y="32"/>
                    </a:lnTo>
                    <a:lnTo>
                      <a:pt x="7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2" name="Freeform 342"/>
              <p:cNvSpPr>
                <a:spLocks/>
              </p:cNvSpPr>
              <p:nvPr/>
            </p:nvSpPr>
            <p:spPr bwMode="auto">
              <a:xfrm>
                <a:off x="1047" y="95"/>
                <a:ext cx="3" cy="7"/>
              </a:xfrm>
              <a:custGeom>
                <a:avLst/>
                <a:gdLst>
                  <a:gd name="T0" fmla="*/ 1 w 13"/>
                  <a:gd name="T1" fmla="*/ 7 h 35"/>
                  <a:gd name="T2" fmla="*/ 0 w 13"/>
                  <a:gd name="T3" fmla="*/ 1 h 35"/>
                  <a:gd name="T4" fmla="*/ 2 w 13"/>
                  <a:gd name="T5" fmla="*/ 0 h 35"/>
                  <a:gd name="T6" fmla="*/ 3 w 13"/>
                  <a:gd name="T7" fmla="*/ 7 h 35"/>
                  <a:gd name="T8" fmla="*/ 1 w 13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35"/>
                  <a:gd name="T17" fmla="*/ 13 w 13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35">
                    <a:moveTo>
                      <a:pt x="5" y="35"/>
                    </a:moveTo>
                    <a:lnTo>
                      <a:pt x="0" y="3"/>
                    </a:lnTo>
                    <a:lnTo>
                      <a:pt x="10" y="0"/>
                    </a:lnTo>
                    <a:lnTo>
                      <a:pt x="13" y="34"/>
                    </a:lnTo>
                    <a:lnTo>
                      <a:pt x="5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3" name="Freeform 343"/>
              <p:cNvSpPr>
                <a:spLocks/>
              </p:cNvSpPr>
              <p:nvPr/>
            </p:nvSpPr>
            <p:spPr bwMode="auto">
              <a:xfrm>
                <a:off x="1049" y="95"/>
                <a:ext cx="3" cy="7"/>
              </a:xfrm>
              <a:custGeom>
                <a:avLst/>
                <a:gdLst>
                  <a:gd name="T0" fmla="*/ 1 w 11"/>
                  <a:gd name="T1" fmla="*/ 7 h 34"/>
                  <a:gd name="T2" fmla="*/ 0 w 11"/>
                  <a:gd name="T3" fmla="*/ 0 h 34"/>
                  <a:gd name="T4" fmla="*/ 3 w 11"/>
                  <a:gd name="T5" fmla="*/ 0 h 34"/>
                  <a:gd name="T6" fmla="*/ 3 w 11"/>
                  <a:gd name="T7" fmla="*/ 7 h 34"/>
                  <a:gd name="T8" fmla="*/ 1 w 11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34"/>
                  <a:gd name="T17" fmla="*/ 11 w 1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34">
                    <a:moveTo>
                      <a:pt x="3" y="34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1" y="32"/>
                    </a:lnTo>
                    <a:lnTo>
                      <a:pt x="3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4" name="Freeform 344"/>
              <p:cNvSpPr>
                <a:spLocks/>
              </p:cNvSpPr>
              <p:nvPr/>
            </p:nvSpPr>
            <p:spPr bwMode="auto">
              <a:xfrm>
                <a:off x="1052" y="95"/>
                <a:ext cx="3" cy="7"/>
              </a:xfrm>
              <a:custGeom>
                <a:avLst/>
                <a:gdLst>
                  <a:gd name="T0" fmla="*/ 0 w 11"/>
                  <a:gd name="T1" fmla="*/ 7 h 34"/>
                  <a:gd name="T2" fmla="*/ 0 w 11"/>
                  <a:gd name="T3" fmla="*/ 0 h 34"/>
                  <a:gd name="T4" fmla="*/ 3 w 11"/>
                  <a:gd name="T5" fmla="*/ 0 h 34"/>
                  <a:gd name="T6" fmla="*/ 2 w 11"/>
                  <a:gd name="T7" fmla="*/ 7 h 34"/>
                  <a:gd name="T8" fmla="*/ 0 w 11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34"/>
                  <a:gd name="T17" fmla="*/ 11 w 11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34">
                    <a:moveTo>
                      <a:pt x="0" y="32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9" y="3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5" name="Freeform 345"/>
              <p:cNvSpPr>
                <a:spLocks/>
              </p:cNvSpPr>
              <p:nvPr/>
            </p:nvSpPr>
            <p:spPr bwMode="auto">
              <a:xfrm>
                <a:off x="1166" y="152"/>
                <a:ext cx="20" cy="17"/>
              </a:xfrm>
              <a:custGeom>
                <a:avLst/>
                <a:gdLst>
                  <a:gd name="T0" fmla="*/ 10 w 78"/>
                  <a:gd name="T1" fmla="*/ 0 h 86"/>
                  <a:gd name="T2" fmla="*/ 12 w 78"/>
                  <a:gd name="T3" fmla="*/ 0 h 86"/>
                  <a:gd name="T4" fmla="*/ 14 w 78"/>
                  <a:gd name="T5" fmla="*/ 1 h 86"/>
                  <a:gd name="T6" fmla="*/ 16 w 78"/>
                  <a:gd name="T7" fmla="*/ 2 h 86"/>
                  <a:gd name="T8" fmla="*/ 17 w 78"/>
                  <a:gd name="T9" fmla="*/ 3 h 86"/>
                  <a:gd name="T10" fmla="*/ 18 w 78"/>
                  <a:gd name="T11" fmla="*/ 4 h 86"/>
                  <a:gd name="T12" fmla="*/ 19 w 78"/>
                  <a:gd name="T13" fmla="*/ 5 h 86"/>
                  <a:gd name="T14" fmla="*/ 20 w 78"/>
                  <a:gd name="T15" fmla="*/ 7 h 86"/>
                  <a:gd name="T16" fmla="*/ 20 w 78"/>
                  <a:gd name="T17" fmla="*/ 8 h 86"/>
                  <a:gd name="T18" fmla="*/ 20 w 78"/>
                  <a:gd name="T19" fmla="*/ 10 h 86"/>
                  <a:gd name="T20" fmla="*/ 19 w 78"/>
                  <a:gd name="T21" fmla="*/ 12 h 86"/>
                  <a:gd name="T22" fmla="*/ 18 w 78"/>
                  <a:gd name="T23" fmla="*/ 13 h 86"/>
                  <a:gd name="T24" fmla="*/ 17 w 78"/>
                  <a:gd name="T25" fmla="*/ 14 h 86"/>
                  <a:gd name="T26" fmla="*/ 16 w 78"/>
                  <a:gd name="T27" fmla="*/ 15 h 86"/>
                  <a:gd name="T28" fmla="*/ 14 w 78"/>
                  <a:gd name="T29" fmla="*/ 16 h 86"/>
                  <a:gd name="T30" fmla="*/ 12 w 78"/>
                  <a:gd name="T31" fmla="*/ 17 h 86"/>
                  <a:gd name="T32" fmla="*/ 10 w 78"/>
                  <a:gd name="T33" fmla="*/ 17 h 86"/>
                  <a:gd name="T34" fmla="*/ 8 w 78"/>
                  <a:gd name="T35" fmla="*/ 17 h 86"/>
                  <a:gd name="T36" fmla="*/ 6 w 78"/>
                  <a:gd name="T37" fmla="*/ 16 h 86"/>
                  <a:gd name="T38" fmla="*/ 4 w 78"/>
                  <a:gd name="T39" fmla="*/ 15 h 86"/>
                  <a:gd name="T40" fmla="*/ 3 w 78"/>
                  <a:gd name="T41" fmla="*/ 14 h 86"/>
                  <a:gd name="T42" fmla="*/ 2 w 78"/>
                  <a:gd name="T43" fmla="*/ 13 h 86"/>
                  <a:gd name="T44" fmla="*/ 1 w 78"/>
                  <a:gd name="T45" fmla="*/ 12 h 86"/>
                  <a:gd name="T46" fmla="*/ 0 w 78"/>
                  <a:gd name="T47" fmla="*/ 10 h 86"/>
                  <a:gd name="T48" fmla="*/ 0 w 78"/>
                  <a:gd name="T49" fmla="*/ 8 h 86"/>
                  <a:gd name="T50" fmla="*/ 0 w 78"/>
                  <a:gd name="T51" fmla="*/ 7 h 86"/>
                  <a:gd name="T52" fmla="*/ 1 w 78"/>
                  <a:gd name="T53" fmla="*/ 5 h 86"/>
                  <a:gd name="T54" fmla="*/ 2 w 78"/>
                  <a:gd name="T55" fmla="*/ 4 h 86"/>
                  <a:gd name="T56" fmla="*/ 3 w 78"/>
                  <a:gd name="T57" fmla="*/ 3 h 86"/>
                  <a:gd name="T58" fmla="*/ 4 w 78"/>
                  <a:gd name="T59" fmla="*/ 2 h 86"/>
                  <a:gd name="T60" fmla="*/ 6 w 78"/>
                  <a:gd name="T61" fmla="*/ 1 h 86"/>
                  <a:gd name="T62" fmla="*/ 8 w 78"/>
                  <a:gd name="T63" fmla="*/ 0 h 86"/>
                  <a:gd name="T64" fmla="*/ 10 w 78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8"/>
                  <a:gd name="T100" fmla="*/ 0 h 86"/>
                  <a:gd name="T101" fmla="*/ 78 w 78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8" h="86">
                    <a:moveTo>
                      <a:pt x="39" y="0"/>
                    </a:moveTo>
                    <a:lnTo>
                      <a:pt x="47" y="2"/>
                    </a:lnTo>
                    <a:lnTo>
                      <a:pt x="54" y="4"/>
                    </a:lnTo>
                    <a:lnTo>
                      <a:pt x="61" y="8"/>
                    </a:lnTo>
                    <a:lnTo>
                      <a:pt x="66" y="13"/>
                    </a:lnTo>
                    <a:lnTo>
                      <a:pt x="71" y="19"/>
                    </a:lnTo>
                    <a:lnTo>
                      <a:pt x="75" y="26"/>
                    </a:lnTo>
                    <a:lnTo>
                      <a:pt x="77" y="34"/>
                    </a:lnTo>
                    <a:lnTo>
                      <a:pt x="78" y="42"/>
                    </a:lnTo>
                    <a:lnTo>
                      <a:pt x="77" y="51"/>
                    </a:lnTo>
                    <a:lnTo>
                      <a:pt x="75" y="60"/>
                    </a:lnTo>
                    <a:lnTo>
                      <a:pt x="71" y="67"/>
                    </a:lnTo>
                    <a:lnTo>
                      <a:pt x="66" y="73"/>
                    </a:lnTo>
                    <a:lnTo>
                      <a:pt x="61" y="78"/>
                    </a:lnTo>
                    <a:lnTo>
                      <a:pt x="54" y="82"/>
                    </a:lnTo>
                    <a:lnTo>
                      <a:pt x="47" y="85"/>
                    </a:lnTo>
                    <a:lnTo>
                      <a:pt x="39" y="86"/>
                    </a:lnTo>
                    <a:lnTo>
                      <a:pt x="31" y="85"/>
                    </a:lnTo>
                    <a:lnTo>
                      <a:pt x="24" y="82"/>
                    </a:lnTo>
                    <a:lnTo>
                      <a:pt x="17" y="78"/>
                    </a:lnTo>
                    <a:lnTo>
                      <a:pt x="12" y="73"/>
                    </a:lnTo>
                    <a:lnTo>
                      <a:pt x="7" y="67"/>
                    </a:lnTo>
                    <a:lnTo>
                      <a:pt x="3" y="60"/>
                    </a:lnTo>
                    <a:lnTo>
                      <a:pt x="1" y="51"/>
                    </a:lnTo>
                    <a:lnTo>
                      <a:pt x="0" y="42"/>
                    </a:lnTo>
                    <a:lnTo>
                      <a:pt x="1" y="34"/>
                    </a:lnTo>
                    <a:lnTo>
                      <a:pt x="3" y="26"/>
                    </a:lnTo>
                    <a:lnTo>
                      <a:pt x="7" y="19"/>
                    </a:lnTo>
                    <a:lnTo>
                      <a:pt x="12" y="13"/>
                    </a:lnTo>
                    <a:lnTo>
                      <a:pt x="17" y="8"/>
                    </a:lnTo>
                    <a:lnTo>
                      <a:pt x="24" y="4"/>
                    </a:lnTo>
                    <a:lnTo>
                      <a:pt x="31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6" name="Freeform 346"/>
              <p:cNvSpPr>
                <a:spLocks/>
              </p:cNvSpPr>
              <p:nvPr/>
            </p:nvSpPr>
            <p:spPr bwMode="auto">
              <a:xfrm>
                <a:off x="1177" y="149"/>
                <a:ext cx="4" cy="7"/>
              </a:xfrm>
              <a:custGeom>
                <a:avLst/>
                <a:gdLst>
                  <a:gd name="T0" fmla="*/ 0 w 15"/>
                  <a:gd name="T1" fmla="*/ 7 h 34"/>
                  <a:gd name="T2" fmla="*/ 1 w 15"/>
                  <a:gd name="T3" fmla="*/ 0 h 34"/>
                  <a:gd name="T4" fmla="*/ 4 w 15"/>
                  <a:gd name="T5" fmla="*/ 1 h 34"/>
                  <a:gd name="T6" fmla="*/ 1 w 15"/>
                  <a:gd name="T7" fmla="*/ 7 h 34"/>
                  <a:gd name="T8" fmla="*/ 0 w 15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4"/>
                  <a:gd name="T17" fmla="*/ 15 w 1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4">
                    <a:moveTo>
                      <a:pt x="0" y="33"/>
                    </a:moveTo>
                    <a:lnTo>
                      <a:pt x="5" y="0"/>
                    </a:lnTo>
                    <a:lnTo>
                      <a:pt x="15" y="3"/>
                    </a:lnTo>
                    <a:lnTo>
                      <a:pt x="5" y="34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7" name="Freeform 347"/>
              <p:cNvSpPr>
                <a:spLocks/>
              </p:cNvSpPr>
              <p:nvPr/>
            </p:nvSpPr>
            <p:spPr bwMode="auto">
              <a:xfrm>
                <a:off x="1179" y="150"/>
                <a:ext cx="4" cy="6"/>
              </a:xfrm>
              <a:custGeom>
                <a:avLst/>
                <a:gdLst>
                  <a:gd name="T0" fmla="*/ 0 w 18"/>
                  <a:gd name="T1" fmla="*/ 6 h 33"/>
                  <a:gd name="T2" fmla="*/ 2 w 18"/>
                  <a:gd name="T3" fmla="*/ 0 h 33"/>
                  <a:gd name="T4" fmla="*/ 4 w 18"/>
                  <a:gd name="T5" fmla="*/ 1 h 33"/>
                  <a:gd name="T6" fmla="*/ 1 w 18"/>
                  <a:gd name="T7" fmla="*/ 6 h 33"/>
                  <a:gd name="T8" fmla="*/ 0 w 18"/>
                  <a:gd name="T9" fmla="*/ 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33"/>
                  <a:gd name="T17" fmla="*/ 18 w 18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33">
                    <a:moveTo>
                      <a:pt x="0" y="31"/>
                    </a:moveTo>
                    <a:lnTo>
                      <a:pt x="10" y="0"/>
                    </a:lnTo>
                    <a:lnTo>
                      <a:pt x="18" y="6"/>
                    </a:lnTo>
                    <a:lnTo>
                      <a:pt x="5" y="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8" name="Freeform 348"/>
              <p:cNvSpPr>
                <a:spLocks/>
              </p:cNvSpPr>
              <p:nvPr/>
            </p:nvSpPr>
            <p:spPr bwMode="auto">
              <a:xfrm>
                <a:off x="1180" y="151"/>
                <a:ext cx="5" cy="6"/>
              </a:xfrm>
              <a:custGeom>
                <a:avLst/>
                <a:gdLst>
                  <a:gd name="T0" fmla="*/ 0 w 21"/>
                  <a:gd name="T1" fmla="*/ 5 h 31"/>
                  <a:gd name="T2" fmla="*/ 3 w 21"/>
                  <a:gd name="T3" fmla="*/ 0 h 31"/>
                  <a:gd name="T4" fmla="*/ 5 w 21"/>
                  <a:gd name="T5" fmla="*/ 1 h 31"/>
                  <a:gd name="T6" fmla="*/ 1 w 21"/>
                  <a:gd name="T7" fmla="*/ 6 h 31"/>
                  <a:gd name="T8" fmla="*/ 0 w 21"/>
                  <a:gd name="T9" fmla="*/ 5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1"/>
                  <a:gd name="T17" fmla="*/ 21 w 21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1">
                    <a:moveTo>
                      <a:pt x="0" y="27"/>
                    </a:moveTo>
                    <a:lnTo>
                      <a:pt x="13" y="0"/>
                    </a:lnTo>
                    <a:lnTo>
                      <a:pt x="21" y="6"/>
                    </a:lnTo>
                    <a:lnTo>
                      <a:pt x="3" y="31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9" name="Freeform 349"/>
              <p:cNvSpPr>
                <a:spLocks/>
              </p:cNvSpPr>
              <p:nvPr/>
            </p:nvSpPr>
            <p:spPr bwMode="auto">
              <a:xfrm>
                <a:off x="1181" y="152"/>
                <a:ext cx="6" cy="6"/>
              </a:xfrm>
              <a:custGeom>
                <a:avLst/>
                <a:gdLst>
                  <a:gd name="T0" fmla="*/ 0 w 25"/>
                  <a:gd name="T1" fmla="*/ 5 h 29"/>
                  <a:gd name="T2" fmla="*/ 4 w 25"/>
                  <a:gd name="T3" fmla="*/ 0 h 29"/>
                  <a:gd name="T4" fmla="*/ 6 w 25"/>
                  <a:gd name="T5" fmla="*/ 2 h 29"/>
                  <a:gd name="T6" fmla="*/ 1 w 25"/>
                  <a:gd name="T7" fmla="*/ 6 h 29"/>
                  <a:gd name="T8" fmla="*/ 0 w 25"/>
                  <a:gd name="T9" fmla="*/ 5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9"/>
                  <a:gd name="T17" fmla="*/ 25 w 2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9">
                    <a:moveTo>
                      <a:pt x="0" y="25"/>
                    </a:moveTo>
                    <a:lnTo>
                      <a:pt x="18" y="0"/>
                    </a:lnTo>
                    <a:lnTo>
                      <a:pt x="25" y="9"/>
                    </a:lnTo>
                    <a:lnTo>
                      <a:pt x="3" y="29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0" name="Freeform 350"/>
              <p:cNvSpPr>
                <a:spLocks/>
              </p:cNvSpPr>
              <p:nvPr/>
            </p:nvSpPr>
            <p:spPr bwMode="auto">
              <a:xfrm>
                <a:off x="1181" y="154"/>
                <a:ext cx="7" cy="5"/>
              </a:xfrm>
              <a:custGeom>
                <a:avLst/>
                <a:gdLst>
                  <a:gd name="T0" fmla="*/ 0 w 27"/>
                  <a:gd name="T1" fmla="*/ 4 h 25"/>
                  <a:gd name="T2" fmla="*/ 6 w 27"/>
                  <a:gd name="T3" fmla="*/ 0 h 25"/>
                  <a:gd name="T4" fmla="*/ 7 w 27"/>
                  <a:gd name="T5" fmla="*/ 2 h 25"/>
                  <a:gd name="T6" fmla="*/ 1 w 27"/>
                  <a:gd name="T7" fmla="*/ 5 h 25"/>
                  <a:gd name="T8" fmla="*/ 0 w 27"/>
                  <a:gd name="T9" fmla="*/ 4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5"/>
                  <a:gd name="T17" fmla="*/ 27 w 27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5">
                    <a:moveTo>
                      <a:pt x="0" y="20"/>
                    </a:moveTo>
                    <a:lnTo>
                      <a:pt x="22" y="0"/>
                    </a:lnTo>
                    <a:lnTo>
                      <a:pt x="27" y="10"/>
                    </a:lnTo>
                    <a:lnTo>
                      <a:pt x="3" y="25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1" name="Freeform 351"/>
              <p:cNvSpPr>
                <a:spLocks/>
              </p:cNvSpPr>
              <p:nvPr/>
            </p:nvSpPr>
            <p:spPr bwMode="auto">
              <a:xfrm>
                <a:off x="1182" y="156"/>
                <a:ext cx="7" cy="3"/>
              </a:xfrm>
              <a:custGeom>
                <a:avLst/>
                <a:gdLst>
                  <a:gd name="T0" fmla="*/ 0 w 27"/>
                  <a:gd name="T1" fmla="*/ 2 h 18"/>
                  <a:gd name="T2" fmla="*/ 6 w 27"/>
                  <a:gd name="T3" fmla="*/ 0 h 18"/>
                  <a:gd name="T4" fmla="*/ 7 w 27"/>
                  <a:gd name="T5" fmla="*/ 2 h 18"/>
                  <a:gd name="T6" fmla="*/ 0 w 27"/>
                  <a:gd name="T7" fmla="*/ 3 h 18"/>
                  <a:gd name="T8" fmla="*/ 0 w 27"/>
                  <a:gd name="T9" fmla="*/ 2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8"/>
                  <a:gd name="T17" fmla="*/ 27 w 27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8">
                    <a:moveTo>
                      <a:pt x="0" y="15"/>
                    </a:moveTo>
                    <a:lnTo>
                      <a:pt x="24" y="0"/>
                    </a:lnTo>
                    <a:lnTo>
                      <a:pt x="27" y="12"/>
                    </a:lnTo>
                    <a:lnTo>
                      <a:pt x="1" y="18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2" name="Freeform 352"/>
              <p:cNvSpPr>
                <a:spLocks/>
              </p:cNvSpPr>
              <p:nvPr/>
            </p:nvSpPr>
            <p:spPr bwMode="auto">
              <a:xfrm>
                <a:off x="1182" y="158"/>
                <a:ext cx="7" cy="2"/>
              </a:xfrm>
              <a:custGeom>
                <a:avLst/>
                <a:gdLst>
                  <a:gd name="T0" fmla="*/ 0 w 27"/>
                  <a:gd name="T1" fmla="*/ 1 h 11"/>
                  <a:gd name="T2" fmla="*/ 7 w 27"/>
                  <a:gd name="T3" fmla="*/ 0 h 11"/>
                  <a:gd name="T4" fmla="*/ 7 w 27"/>
                  <a:gd name="T5" fmla="*/ 2 h 11"/>
                  <a:gd name="T6" fmla="*/ 0 w 27"/>
                  <a:gd name="T7" fmla="*/ 2 h 11"/>
                  <a:gd name="T8" fmla="*/ 0 w 27"/>
                  <a:gd name="T9" fmla="*/ 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1"/>
                  <a:gd name="T17" fmla="*/ 27 w 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1">
                    <a:moveTo>
                      <a:pt x="0" y="6"/>
                    </a:moveTo>
                    <a:lnTo>
                      <a:pt x="26" y="0"/>
                    </a:lnTo>
                    <a:lnTo>
                      <a:pt x="27" y="11"/>
                    </a:lnTo>
                    <a:lnTo>
                      <a:pt x="0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3" name="Freeform 353"/>
              <p:cNvSpPr>
                <a:spLocks/>
              </p:cNvSpPr>
              <p:nvPr/>
            </p:nvSpPr>
            <p:spPr bwMode="auto">
              <a:xfrm>
                <a:off x="1182" y="160"/>
                <a:ext cx="7" cy="3"/>
              </a:xfrm>
              <a:custGeom>
                <a:avLst/>
                <a:gdLst>
                  <a:gd name="T0" fmla="*/ 0 w 27"/>
                  <a:gd name="T1" fmla="*/ 0 h 13"/>
                  <a:gd name="T2" fmla="*/ 7 w 27"/>
                  <a:gd name="T3" fmla="*/ 0 h 13"/>
                  <a:gd name="T4" fmla="*/ 7 w 27"/>
                  <a:gd name="T5" fmla="*/ 3 h 13"/>
                  <a:gd name="T6" fmla="*/ 0 w 27"/>
                  <a:gd name="T7" fmla="*/ 1 h 13"/>
                  <a:gd name="T8" fmla="*/ 0 w 2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0" y="0"/>
                    </a:moveTo>
                    <a:lnTo>
                      <a:pt x="27" y="0"/>
                    </a:lnTo>
                    <a:lnTo>
                      <a:pt x="26" y="1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4" name="Freeform 354"/>
              <p:cNvSpPr>
                <a:spLocks/>
              </p:cNvSpPr>
              <p:nvPr/>
            </p:nvSpPr>
            <p:spPr bwMode="auto">
              <a:xfrm>
                <a:off x="1182" y="161"/>
                <a:ext cx="7" cy="4"/>
              </a:xfrm>
              <a:custGeom>
                <a:avLst/>
                <a:gdLst>
                  <a:gd name="T0" fmla="*/ 0 w 27"/>
                  <a:gd name="T1" fmla="*/ 0 h 19"/>
                  <a:gd name="T2" fmla="*/ 7 w 27"/>
                  <a:gd name="T3" fmla="*/ 2 h 19"/>
                  <a:gd name="T4" fmla="*/ 6 w 27"/>
                  <a:gd name="T5" fmla="*/ 4 h 19"/>
                  <a:gd name="T6" fmla="*/ 0 w 27"/>
                  <a:gd name="T7" fmla="*/ 1 h 19"/>
                  <a:gd name="T8" fmla="*/ 0 w 27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9"/>
                  <a:gd name="T17" fmla="*/ 27 w 2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9">
                    <a:moveTo>
                      <a:pt x="1" y="0"/>
                    </a:moveTo>
                    <a:lnTo>
                      <a:pt x="27" y="8"/>
                    </a:lnTo>
                    <a:lnTo>
                      <a:pt x="24" y="19"/>
                    </a:lnTo>
                    <a:lnTo>
                      <a:pt x="0" y="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5" name="Freeform 355"/>
              <p:cNvSpPr>
                <a:spLocks/>
              </p:cNvSpPr>
              <p:nvPr/>
            </p:nvSpPr>
            <p:spPr bwMode="auto">
              <a:xfrm>
                <a:off x="1181" y="162"/>
                <a:ext cx="7" cy="5"/>
              </a:xfrm>
              <a:custGeom>
                <a:avLst/>
                <a:gdLst>
                  <a:gd name="T0" fmla="*/ 1 w 27"/>
                  <a:gd name="T1" fmla="*/ 0 h 25"/>
                  <a:gd name="T2" fmla="*/ 7 w 27"/>
                  <a:gd name="T3" fmla="*/ 3 h 25"/>
                  <a:gd name="T4" fmla="*/ 6 w 27"/>
                  <a:gd name="T5" fmla="*/ 5 h 25"/>
                  <a:gd name="T6" fmla="*/ 0 w 27"/>
                  <a:gd name="T7" fmla="*/ 1 h 25"/>
                  <a:gd name="T8" fmla="*/ 1 w 27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25"/>
                  <a:gd name="T17" fmla="*/ 27 w 27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25">
                    <a:moveTo>
                      <a:pt x="3" y="0"/>
                    </a:moveTo>
                    <a:lnTo>
                      <a:pt x="27" y="14"/>
                    </a:lnTo>
                    <a:lnTo>
                      <a:pt x="22" y="25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6" name="Freeform 356"/>
              <p:cNvSpPr>
                <a:spLocks/>
              </p:cNvSpPr>
              <p:nvPr/>
            </p:nvSpPr>
            <p:spPr bwMode="auto">
              <a:xfrm>
                <a:off x="1181" y="163"/>
                <a:ext cx="6" cy="6"/>
              </a:xfrm>
              <a:custGeom>
                <a:avLst/>
                <a:gdLst>
                  <a:gd name="T0" fmla="*/ 1 w 25"/>
                  <a:gd name="T1" fmla="*/ 0 h 29"/>
                  <a:gd name="T2" fmla="*/ 6 w 25"/>
                  <a:gd name="T3" fmla="*/ 4 h 29"/>
                  <a:gd name="T4" fmla="*/ 4 w 25"/>
                  <a:gd name="T5" fmla="*/ 6 h 29"/>
                  <a:gd name="T6" fmla="*/ 0 w 25"/>
                  <a:gd name="T7" fmla="*/ 1 h 29"/>
                  <a:gd name="T8" fmla="*/ 1 w 25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9"/>
                  <a:gd name="T17" fmla="*/ 25 w 25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9">
                    <a:moveTo>
                      <a:pt x="3" y="0"/>
                    </a:moveTo>
                    <a:lnTo>
                      <a:pt x="25" y="20"/>
                    </a:lnTo>
                    <a:lnTo>
                      <a:pt x="18" y="29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7" name="Freeform 357"/>
              <p:cNvSpPr>
                <a:spLocks/>
              </p:cNvSpPr>
              <p:nvPr/>
            </p:nvSpPr>
            <p:spPr bwMode="auto">
              <a:xfrm>
                <a:off x="1180" y="164"/>
                <a:ext cx="5" cy="6"/>
              </a:xfrm>
              <a:custGeom>
                <a:avLst/>
                <a:gdLst>
                  <a:gd name="T0" fmla="*/ 1 w 21"/>
                  <a:gd name="T1" fmla="*/ 0 h 31"/>
                  <a:gd name="T2" fmla="*/ 5 w 21"/>
                  <a:gd name="T3" fmla="*/ 5 h 31"/>
                  <a:gd name="T4" fmla="*/ 3 w 21"/>
                  <a:gd name="T5" fmla="*/ 6 h 31"/>
                  <a:gd name="T6" fmla="*/ 0 w 21"/>
                  <a:gd name="T7" fmla="*/ 1 h 31"/>
                  <a:gd name="T8" fmla="*/ 1 w 21"/>
                  <a:gd name="T9" fmla="*/ 0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1"/>
                  <a:gd name="T17" fmla="*/ 21 w 21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1">
                    <a:moveTo>
                      <a:pt x="3" y="0"/>
                    </a:moveTo>
                    <a:lnTo>
                      <a:pt x="21" y="25"/>
                    </a:lnTo>
                    <a:lnTo>
                      <a:pt x="13" y="31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8" name="Freeform 358"/>
              <p:cNvSpPr>
                <a:spLocks/>
              </p:cNvSpPr>
              <p:nvPr/>
            </p:nvSpPr>
            <p:spPr bwMode="auto">
              <a:xfrm>
                <a:off x="1179" y="165"/>
                <a:ext cx="4" cy="6"/>
              </a:xfrm>
              <a:custGeom>
                <a:avLst/>
                <a:gdLst>
                  <a:gd name="T0" fmla="*/ 1 w 18"/>
                  <a:gd name="T1" fmla="*/ 0 h 32"/>
                  <a:gd name="T2" fmla="*/ 4 w 18"/>
                  <a:gd name="T3" fmla="*/ 5 h 32"/>
                  <a:gd name="T4" fmla="*/ 2 w 18"/>
                  <a:gd name="T5" fmla="*/ 6 h 32"/>
                  <a:gd name="T6" fmla="*/ 0 w 18"/>
                  <a:gd name="T7" fmla="*/ 0 h 32"/>
                  <a:gd name="T8" fmla="*/ 1 w 18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32"/>
                  <a:gd name="T17" fmla="*/ 18 w 18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32">
                    <a:moveTo>
                      <a:pt x="5" y="0"/>
                    </a:moveTo>
                    <a:lnTo>
                      <a:pt x="18" y="27"/>
                    </a:lnTo>
                    <a:lnTo>
                      <a:pt x="10" y="32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99" name="Freeform 359"/>
              <p:cNvSpPr>
                <a:spLocks/>
              </p:cNvSpPr>
              <p:nvPr/>
            </p:nvSpPr>
            <p:spPr bwMode="auto">
              <a:xfrm>
                <a:off x="1177" y="165"/>
                <a:ext cx="4" cy="7"/>
              </a:xfrm>
              <a:custGeom>
                <a:avLst/>
                <a:gdLst>
                  <a:gd name="T0" fmla="*/ 1 w 15"/>
                  <a:gd name="T1" fmla="*/ 0 h 34"/>
                  <a:gd name="T2" fmla="*/ 4 w 15"/>
                  <a:gd name="T3" fmla="*/ 6 h 34"/>
                  <a:gd name="T4" fmla="*/ 1 w 15"/>
                  <a:gd name="T5" fmla="*/ 7 h 34"/>
                  <a:gd name="T6" fmla="*/ 0 w 15"/>
                  <a:gd name="T7" fmla="*/ 0 h 34"/>
                  <a:gd name="T8" fmla="*/ 1 w 1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34"/>
                  <a:gd name="T17" fmla="*/ 15 w 1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34">
                    <a:moveTo>
                      <a:pt x="5" y="0"/>
                    </a:moveTo>
                    <a:lnTo>
                      <a:pt x="15" y="30"/>
                    </a:lnTo>
                    <a:lnTo>
                      <a:pt x="5" y="34"/>
                    </a:lnTo>
                    <a:lnTo>
                      <a:pt x="0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0" name="Freeform 360"/>
              <p:cNvSpPr>
                <a:spLocks/>
              </p:cNvSpPr>
              <p:nvPr/>
            </p:nvSpPr>
            <p:spPr bwMode="auto">
              <a:xfrm>
                <a:off x="1176" y="166"/>
                <a:ext cx="3" cy="6"/>
              </a:xfrm>
              <a:custGeom>
                <a:avLst/>
                <a:gdLst>
                  <a:gd name="T0" fmla="*/ 2 w 10"/>
                  <a:gd name="T1" fmla="*/ 0 h 34"/>
                  <a:gd name="T2" fmla="*/ 3 w 10"/>
                  <a:gd name="T3" fmla="*/ 6 h 34"/>
                  <a:gd name="T4" fmla="*/ 0 w 10"/>
                  <a:gd name="T5" fmla="*/ 6 h 34"/>
                  <a:gd name="T6" fmla="*/ 0 w 10"/>
                  <a:gd name="T7" fmla="*/ 0 h 34"/>
                  <a:gd name="T8" fmla="*/ 2 w 10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34"/>
                  <a:gd name="T17" fmla="*/ 10 w 10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34">
                    <a:moveTo>
                      <a:pt x="5" y="0"/>
                    </a:moveTo>
                    <a:lnTo>
                      <a:pt x="10" y="33"/>
                    </a:lnTo>
                    <a:lnTo>
                      <a:pt x="0" y="34"/>
                    </a:lnTo>
                    <a:lnTo>
                      <a:pt x="0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1" name="Freeform 361"/>
              <p:cNvSpPr>
                <a:spLocks/>
              </p:cNvSpPr>
              <p:nvPr/>
            </p:nvSpPr>
            <p:spPr bwMode="auto">
              <a:xfrm>
                <a:off x="1174" y="166"/>
                <a:ext cx="2" cy="6"/>
              </a:xfrm>
              <a:custGeom>
                <a:avLst/>
                <a:gdLst>
                  <a:gd name="T0" fmla="*/ 2 w 10"/>
                  <a:gd name="T1" fmla="*/ 0 h 34"/>
                  <a:gd name="T2" fmla="*/ 2 w 10"/>
                  <a:gd name="T3" fmla="*/ 6 h 34"/>
                  <a:gd name="T4" fmla="*/ 0 w 10"/>
                  <a:gd name="T5" fmla="*/ 6 h 34"/>
                  <a:gd name="T6" fmla="*/ 1 w 10"/>
                  <a:gd name="T7" fmla="*/ 0 h 34"/>
                  <a:gd name="T8" fmla="*/ 2 w 10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34"/>
                  <a:gd name="T17" fmla="*/ 10 w 10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34">
                    <a:moveTo>
                      <a:pt x="10" y="2"/>
                    </a:moveTo>
                    <a:lnTo>
                      <a:pt x="10" y="34"/>
                    </a:lnTo>
                    <a:lnTo>
                      <a:pt x="0" y="33"/>
                    </a:lnTo>
                    <a:lnTo>
                      <a:pt x="4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2" name="Freeform 362"/>
              <p:cNvSpPr>
                <a:spLocks/>
              </p:cNvSpPr>
              <p:nvPr/>
            </p:nvSpPr>
            <p:spPr bwMode="auto">
              <a:xfrm>
                <a:off x="1171" y="165"/>
                <a:ext cx="4" cy="7"/>
              </a:xfrm>
              <a:custGeom>
                <a:avLst/>
                <a:gdLst>
                  <a:gd name="T0" fmla="*/ 4 w 14"/>
                  <a:gd name="T1" fmla="*/ 0 h 34"/>
                  <a:gd name="T2" fmla="*/ 3 w 14"/>
                  <a:gd name="T3" fmla="*/ 7 h 34"/>
                  <a:gd name="T4" fmla="*/ 0 w 14"/>
                  <a:gd name="T5" fmla="*/ 6 h 34"/>
                  <a:gd name="T6" fmla="*/ 3 w 14"/>
                  <a:gd name="T7" fmla="*/ 0 h 34"/>
                  <a:gd name="T8" fmla="*/ 4 w 14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34"/>
                  <a:gd name="T17" fmla="*/ 14 w 14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34">
                    <a:moveTo>
                      <a:pt x="14" y="1"/>
                    </a:moveTo>
                    <a:lnTo>
                      <a:pt x="10" y="34"/>
                    </a:lnTo>
                    <a:lnTo>
                      <a:pt x="0" y="30"/>
                    </a:lnTo>
                    <a:lnTo>
                      <a:pt x="10" y="0"/>
                    </a:ln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3" name="Freeform 363"/>
              <p:cNvSpPr>
                <a:spLocks/>
              </p:cNvSpPr>
              <p:nvPr/>
            </p:nvSpPr>
            <p:spPr bwMode="auto">
              <a:xfrm>
                <a:off x="1169" y="165"/>
                <a:ext cx="5" cy="6"/>
              </a:xfrm>
              <a:custGeom>
                <a:avLst/>
                <a:gdLst>
                  <a:gd name="T0" fmla="*/ 5 w 19"/>
                  <a:gd name="T1" fmla="*/ 0 h 32"/>
                  <a:gd name="T2" fmla="*/ 2 w 19"/>
                  <a:gd name="T3" fmla="*/ 6 h 32"/>
                  <a:gd name="T4" fmla="*/ 0 w 19"/>
                  <a:gd name="T5" fmla="*/ 5 h 32"/>
                  <a:gd name="T6" fmla="*/ 4 w 19"/>
                  <a:gd name="T7" fmla="*/ 0 h 32"/>
                  <a:gd name="T8" fmla="*/ 5 w 19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32"/>
                  <a:gd name="T17" fmla="*/ 19 w 19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32">
                    <a:moveTo>
                      <a:pt x="19" y="2"/>
                    </a:moveTo>
                    <a:lnTo>
                      <a:pt x="9" y="32"/>
                    </a:lnTo>
                    <a:lnTo>
                      <a:pt x="0" y="27"/>
                    </a:lnTo>
                    <a:lnTo>
                      <a:pt x="14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4" name="Freeform 364"/>
              <p:cNvSpPr>
                <a:spLocks/>
              </p:cNvSpPr>
              <p:nvPr/>
            </p:nvSpPr>
            <p:spPr bwMode="auto">
              <a:xfrm>
                <a:off x="1167" y="164"/>
                <a:ext cx="5" cy="6"/>
              </a:xfrm>
              <a:custGeom>
                <a:avLst/>
                <a:gdLst>
                  <a:gd name="T0" fmla="*/ 5 w 21"/>
                  <a:gd name="T1" fmla="*/ 1 h 31"/>
                  <a:gd name="T2" fmla="*/ 2 w 21"/>
                  <a:gd name="T3" fmla="*/ 6 h 31"/>
                  <a:gd name="T4" fmla="*/ 0 w 21"/>
                  <a:gd name="T5" fmla="*/ 5 h 31"/>
                  <a:gd name="T6" fmla="*/ 4 w 21"/>
                  <a:gd name="T7" fmla="*/ 0 h 31"/>
                  <a:gd name="T8" fmla="*/ 5 w 21"/>
                  <a:gd name="T9" fmla="*/ 1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1"/>
                  <a:gd name="T17" fmla="*/ 21 w 21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1">
                    <a:moveTo>
                      <a:pt x="21" y="4"/>
                    </a:moveTo>
                    <a:lnTo>
                      <a:pt x="7" y="31"/>
                    </a:lnTo>
                    <a:lnTo>
                      <a:pt x="0" y="25"/>
                    </a:lnTo>
                    <a:lnTo>
                      <a:pt x="17" y="0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5" name="Freeform 365"/>
              <p:cNvSpPr>
                <a:spLocks/>
              </p:cNvSpPr>
              <p:nvPr/>
            </p:nvSpPr>
            <p:spPr bwMode="auto">
              <a:xfrm>
                <a:off x="1165" y="163"/>
                <a:ext cx="6" cy="6"/>
              </a:xfrm>
              <a:custGeom>
                <a:avLst/>
                <a:gdLst>
                  <a:gd name="T0" fmla="*/ 6 w 24"/>
                  <a:gd name="T1" fmla="*/ 1 h 29"/>
                  <a:gd name="T2" fmla="*/ 2 w 24"/>
                  <a:gd name="T3" fmla="*/ 6 h 29"/>
                  <a:gd name="T4" fmla="*/ 0 w 24"/>
                  <a:gd name="T5" fmla="*/ 4 h 29"/>
                  <a:gd name="T6" fmla="*/ 5 w 24"/>
                  <a:gd name="T7" fmla="*/ 0 h 29"/>
                  <a:gd name="T8" fmla="*/ 6 w 24"/>
                  <a:gd name="T9" fmla="*/ 1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9"/>
                  <a:gd name="T17" fmla="*/ 24 w 24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9">
                    <a:moveTo>
                      <a:pt x="24" y="4"/>
                    </a:moveTo>
                    <a:lnTo>
                      <a:pt x="7" y="29"/>
                    </a:lnTo>
                    <a:lnTo>
                      <a:pt x="0" y="20"/>
                    </a:lnTo>
                    <a:lnTo>
                      <a:pt x="21" y="0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6" name="Freeform 366"/>
              <p:cNvSpPr>
                <a:spLocks/>
              </p:cNvSpPr>
              <p:nvPr/>
            </p:nvSpPr>
            <p:spPr bwMode="auto">
              <a:xfrm>
                <a:off x="1164" y="162"/>
                <a:ext cx="7" cy="5"/>
              </a:xfrm>
              <a:custGeom>
                <a:avLst/>
                <a:gdLst>
                  <a:gd name="T0" fmla="*/ 7 w 26"/>
                  <a:gd name="T1" fmla="*/ 1 h 25"/>
                  <a:gd name="T2" fmla="*/ 1 w 26"/>
                  <a:gd name="T3" fmla="*/ 5 h 25"/>
                  <a:gd name="T4" fmla="*/ 0 w 26"/>
                  <a:gd name="T5" fmla="*/ 3 h 25"/>
                  <a:gd name="T6" fmla="*/ 6 w 26"/>
                  <a:gd name="T7" fmla="*/ 0 h 25"/>
                  <a:gd name="T8" fmla="*/ 7 w 26"/>
                  <a:gd name="T9" fmla="*/ 1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5"/>
                  <a:gd name="T17" fmla="*/ 26 w 26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5">
                    <a:moveTo>
                      <a:pt x="26" y="5"/>
                    </a:moveTo>
                    <a:lnTo>
                      <a:pt x="5" y="25"/>
                    </a:lnTo>
                    <a:lnTo>
                      <a:pt x="0" y="14"/>
                    </a:lnTo>
                    <a:lnTo>
                      <a:pt x="24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7" name="Freeform 367"/>
              <p:cNvSpPr>
                <a:spLocks/>
              </p:cNvSpPr>
              <p:nvPr/>
            </p:nvSpPr>
            <p:spPr bwMode="auto">
              <a:xfrm>
                <a:off x="1163" y="161"/>
                <a:ext cx="7" cy="4"/>
              </a:xfrm>
              <a:custGeom>
                <a:avLst/>
                <a:gdLst>
                  <a:gd name="T0" fmla="*/ 7 w 27"/>
                  <a:gd name="T1" fmla="*/ 1 h 19"/>
                  <a:gd name="T2" fmla="*/ 1 w 27"/>
                  <a:gd name="T3" fmla="*/ 4 h 19"/>
                  <a:gd name="T4" fmla="*/ 0 w 27"/>
                  <a:gd name="T5" fmla="*/ 2 h 19"/>
                  <a:gd name="T6" fmla="*/ 7 w 27"/>
                  <a:gd name="T7" fmla="*/ 0 h 19"/>
                  <a:gd name="T8" fmla="*/ 7 w 27"/>
                  <a:gd name="T9" fmla="*/ 1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9"/>
                  <a:gd name="T17" fmla="*/ 27 w 2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9">
                    <a:moveTo>
                      <a:pt x="27" y="5"/>
                    </a:moveTo>
                    <a:lnTo>
                      <a:pt x="3" y="19"/>
                    </a:lnTo>
                    <a:lnTo>
                      <a:pt x="0" y="8"/>
                    </a:lnTo>
                    <a:lnTo>
                      <a:pt x="26" y="0"/>
                    </a:lnTo>
                    <a:lnTo>
                      <a:pt x="27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8" name="Freeform 368"/>
              <p:cNvSpPr>
                <a:spLocks/>
              </p:cNvSpPr>
              <p:nvPr/>
            </p:nvSpPr>
            <p:spPr bwMode="auto">
              <a:xfrm>
                <a:off x="1163" y="160"/>
                <a:ext cx="7" cy="3"/>
              </a:xfrm>
              <a:custGeom>
                <a:avLst/>
                <a:gdLst>
                  <a:gd name="T0" fmla="*/ 7 w 27"/>
                  <a:gd name="T1" fmla="*/ 1 h 13"/>
                  <a:gd name="T2" fmla="*/ 0 w 27"/>
                  <a:gd name="T3" fmla="*/ 3 h 13"/>
                  <a:gd name="T4" fmla="*/ 0 w 27"/>
                  <a:gd name="T5" fmla="*/ 0 h 13"/>
                  <a:gd name="T6" fmla="*/ 7 w 27"/>
                  <a:gd name="T7" fmla="*/ 0 h 13"/>
                  <a:gd name="T8" fmla="*/ 7 w 27"/>
                  <a:gd name="T9" fmla="*/ 1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27" y="5"/>
                    </a:moveTo>
                    <a:lnTo>
                      <a:pt x="1" y="13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7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09" name="Freeform 369"/>
              <p:cNvSpPr>
                <a:spLocks/>
              </p:cNvSpPr>
              <p:nvPr/>
            </p:nvSpPr>
            <p:spPr bwMode="auto">
              <a:xfrm>
                <a:off x="1163" y="158"/>
                <a:ext cx="7" cy="2"/>
              </a:xfrm>
              <a:custGeom>
                <a:avLst/>
                <a:gdLst>
                  <a:gd name="T0" fmla="*/ 7 w 27"/>
                  <a:gd name="T1" fmla="*/ 2 h 11"/>
                  <a:gd name="T2" fmla="*/ 0 w 27"/>
                  <a:gd name="T3" fmla="*/ 2 h 11"/>
                  <a:gd name="T4" fmla="*/ 0 w 27"/>
                  <a:gd name="T5" fmla="*/ 0 h 11"/>
                  <a:gd name="T6" fmla="*/ 7 w 27"/>
                  <a:gd name="T7" fmla="*/ 1 h 11"/>
                  <a:gd name="T8" fmla="*/ 7 w 27"/>
                  <a:gd name="T9" fmla="*/ 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1"/>
                  <a:gd name="T17" fmla="*/ 27 w 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1">
                    <a:moveTo>
                      <a:pt x="26" y="11"/>
                    </a:moveTo>
                    <a:lnTo>
                      <a:pt x="0" y="11"/>
                    </a:lnTo>
                    <a:lnTo>
                      <a:pt x="1" y="0"/>
                    </a:lnTo>
                    <a:lnTo>
                      <a:pt x="27" y="6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0" name="Freeform 370"/>
              <p:cNvSpPr>
                <a:spLocks/>
              </p:cNvSpPr>
              <p:nvPr/>
            </p:nvSpPr>
            <p:spPr bwMode="auto">
              <a:xfrm>
                <a:off x="1163" y="156"/>
                <a:ext cx="7" cy="3"/>
              </a:xfrm>
              <a:custGeom>
                <a:avLst/>
                <a:gdLst>
                  <a:gd name="T0" fmla="*/ 7 w 27"/>
                  <a:gd name="T1" fmla="*/ 3 h 18"/>
                  <a:gd name="T2" fmla="*/ 0 w 27"/>
                  <a:gd name="T3" fmla="*/ 2 h 18"/>
                  <a:gd name="T4" fmla="*/ 1 w 27"/>
                  <a:gd name="T5" fmla="*/ 0 h 18"/>
                  <a:gd name="T6" fmla="*/ 7 w 27"/>
                  <a:gd name="T7" fmla="*/ 2 h 18"/>
                  <a:gd name="T8" fmla="*/ 7 w 27"/>
                  <a:gd name="T9" fmla="*/ 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8"/>
                  <a:gd name="T17" fmla="*/ 27 w 27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8">
                    <a:moveTo>
                      <a:pt x="26" y="18"/>
                    </a:moveTo>
                    <a:lnTo>
                      <a:pt x="0" y="12"/>
                    </a:lnTo>
                    <a:lnTo>
                      <a:pt x="3" y="0"/>
                    </a:lnTo>
                    <a:lnTo>
                      <a:pt x="27" y="15"/>
                    </a:lnTo>
                    <a:lnTo>
                      <a:pt x="26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1" name="Freeform 371"/>
              <p:cNvSpPr>
                <a:spLocks/>
              </p:cNvSpPr>
              <p:nvPr/>
            </p:nvSpPr>
            <p:spPr bwMode="auto">
              <a:xfrm>
                <a:off x="1164" y="154"/>
                <a:ext cx="7" cy="5"/>
              </a:xfrm>
              <a:custGeom>
                <a:avLst/>
                <a:gdLst>
                  <a:gd name="T0" fmla="*/ 6 w 26"/>
                  <a:gd name="T1" fmla="*/ 5 h 25"/>
                  <a:gd name="T2" fmla="*/ 0 w 26"/>
                  <a:gd name="T3" fmla="*/ 2 h 25"/>
                  <a:gd name="T4" fmla="*/ 1 w 26"/>
                  <a:gd name="T5" fmla="*/ 0 h 25"/>
                  <a:gd name="T6" fmla="*/ 7 w 26"/>
                  <a:gd name="T7" fmla="*/ 4 h 25"/>
                  <a:gd name="T8" fmla="*/ 6 w 26"/>
                  <a:gd name="T9" fmla="*/ 5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25"/>
                  <a:gd name="T17" fmla="*/ 26 w 26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25">
                    <a:moveTo>
                      <a:pt x="24" y="25"/>
                    </a:moveTo>
                    <a:lnTo>
                      <a:pt x="0" y="10"/>
                    </a:lnTo>
                    <a:lnTo>
                      <a:pt x="5" y="0"/>
                    </a:lnTo>
                    <a:lnTo>
                      <a:pt x="26" y="20"/>
                    </a:lnTo>
                    <a:lnTo>
                      <a:pt x="24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2" name="Freeform 372"/>
              <p:cNvSpPr>
                <a:spLocks/>
              </p:cNvSpPr>
              <p:nvPr/>
            </p:nvSpPr>
            <p:spPr bwMode="auto">
              <a:xfrm>
                <a:off x="1165" y="152"/>
                <a:ext cx="6" cy="6"/>
              </a:xfrm>
              <a:custGeom>
                <a:avLst/>
                <a:gdLst>
                  <a:gd name="T0" fmla="*/ 5 w 24"/>
                  <a:gd name="T1" fmla="*/ 6 h 29"/>
                  <a:gd name="T2" fmla="*/ 0 w 24"/>
                  <a:gd name="T3" fmla="*/ 2 h 29"/>
                  <a:gd name="T4" fmla="*/ 2 w 24"/>
                  <a:gd name="T5" fmla="*/ 0 h 29"/>
                  <a:gd name="T6" fmla="*/ 6 w 24"/>
                  <a:gd name="T7" fmla="*/ 5 h 29"/>
                  <a:gd name="T8" fmla="*/ 5 w 24"/>
                  <a:gd name="T9" fmla="*/ 6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9"/>
                  <a:gd name="T17" fmla="*/ 24 w 24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9">
                    <a:moveTo>
                      <a:pt x="21" y="29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24" y="25"/>
                    </a:lnTo>
                    <a:lnTo>
                      <a:pt x="21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3" name="Freeform 373"/>
              <p:cNvSpPr>
                <a:spLocks/>
              </p:cNvSpPr>
              <p:nvPr/>
            </p:nvSpPr>
            <p:spPr bwMode="auto">
              <a:xfrm>
                <a:off x="1167" y="151"/>
                <a:ext cx="5" cy="6"/>
              </a:xfrm>
              <a:custGeom>
                <a:avLst/>
                <a:gdLst>
                  <a:gd name="T0" fmla="*/ 4 w 21"/>
                  <a:gd name="T1" fmla="*/ 6 h 31"/>
                  <a:gd name="T2" fmla="*/ 0 w 21"/>
                  <a:gd name="T3" fmla="*/ 1 h 31"/>
                  <a:gd name="T4" fmla="*/ 2 w 21"/>
                  <a:gd name="T5" fmla="*/ 0 h 31"/>
                  <a:gd name="T6" fmla="*/ 5 w 21"/>
                  <a:gd name="T7" fmla="*/ 5 h 31"/>
                  <a:gd name="T8" fmla="*/ 4 w 21"/>
                  <a:gd name="T9" fmla="*/ 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31"/>
                  <a:gd name="T17" fmla="*/ 21 w 21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31">
                    <a:moveTo>
                      <a:pt x="17" y="31"/>
                    </a:moveTo>
                    <a:lnTo>
                      <a:pt x="0" y="6"/>
                    </a:lnTo>
                    <a:lnTo>
                      <a:pt x="7" y="0"/>
                    </a:lnTo>
                    <a:lnTo>
                      <a:pt x="21" y="27"/>
                    </a:lnTo>
                    <a:lnTo>
                      <a:pt x="17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4" name="Freeform 374"/>
              <p:cNvSpPr>
                <a:spLocks/>
              </p:cNvSpPr>
              <p:nvPr/>
            </p:nvSpPr>
            <p:spPr bwMode="auto">
              <a:xfrm>
                <a:off x="1169" y="150"/>
                <a:ext cx="5" cy="6"/>
              </a:xfrm>
              <a:custGeom>
                <a:avLst/>
                <a:gdLst>
                  <a:gd name="T0" fmla="*/ 4 w 19"/>
                  <a:gd name="T1" fmla="*/ 6 h 33"/>
                  <a:gd name="T2" fmla="*/ 0 w 19"/>
                  <a:gd name="T3" fmla="*/ 1 h 33"/>
                  <a:gd name="T4" fmla="*/ 2 w 19"/>
                  <a:gd name="T5" fmla="*/ 0 h 33"/>
                  <a:gd name="T6" fmla="*/ 5 w 19"/>
                  <a:gd name="T7" fmla="*/ 6 h 33"/>
                  <a:gd name="T8" fmla="*/ 4 w 19"/>
                  <a:gd name="T9" fmla="*/ 6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33"/>
                  <a:gd name="T17" fmla="*/ 19 w 19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33">
                    <a:moveTo>
                      <a:pt x="14" y="33"/>
                    </a:moveTo>
                    <a:lnTo>
                      <a:pt x="0" y="6"/>
                    </a:lnTo>
                    <a:lnTo>
                      <a:pt x="9" y="0"/>
                    </a:lnTo>
                    <a:lnTo>
                      <a:pt x="19" y="31"/>
                    </a:lnTo>
                    <a:lnTo>
                      <a:pt x="14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5" name="Freeform 375"/>
              <p:cNvSpPr>
                <a:spLocks/>
              </p:cNvSpPr>
              <p:nvPr/>
            </p:nvSpPr>
            <p:spPr bwMode="auto">
              <a:xfrm>
                <a:off x="1171" y="149"/>
                <a:ext cx="4" cy="7"/>
              </a:xfrm>
              <a:custGeom>
                <a:avLst/>
                <a:gdLst>
                  <a:gd name="T0" fmla="*/ 3 w 14"/>
                  <a:gd name="T1" fmla="*/ 7 h 34"/>
                  <a:gd name="T2" fmla="*/ 0 w 14"/>
                  <a:gd name="T3" fmla="*/ 1 h 34"/>
                  <a:gd name="T4" fmla="*/ 3 w 14"/>
                  <a:gd name="T5" fmla="*/ 0 h 34"/>
                  <a:gd name="T6" fmla="*/ 4 w 14"/>
                  <a:gd name="T7" fmla="*/ 7 h 34"/>
                  <a:gd name="T8" fmla="*/ 3 w 14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34"/>
                  <a:gd name="T17" fmla="*/ 14 w 14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34">
                    <a:moveTo>
                      <a:pt x="10" y="34"/>
                    </a:moveTo>
                    <a:lnTo>
                      <a:pt x="0" y="3"/>
                    </a:lnTo>
                    <a:lnTo>
                      <a:pt x="10" y="0"/>
                    </a:lnTo>
                    <a:lnTo>
                      <a:pt x="14" y="33"/>
                    </a:lnTo>
                    <a:lnTo>
                      <a:pt x="10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6" name="Freeform 376"/>
              <p:cNvSpPr>
                <a:spLocks/>
              </p:cNvSpPr>
              <p:nvPr/>
            </p:nvSpPr>
            <p:spPr bwMode="auto">
              <a:xfrm>
                <a:off x="1174" y="149"/>
                <a:ext cx="2" cy="7"/>
              </a:xfrm>
              <a:custGeom>
                <a:avLst/>
                <a:gdLst>
                  <a:gd name="T0" fmla="*/ 1 w 10"/>
                  <a:gd name="T1" fmla="*/ 7 h 34"/>
                  <a:gd name="T2" fmla="*/ 0 w 10"/>
                  <a:gd name="T3" fmla="*/ 0 h 34"/>
                  <a:gd name="T4" fmla="*/ 2 w 10"/>
                  <a:gd name="T5" fmla="*/ 0 h 34"/>
                  <a:gd name="T6" fmla="*/ 2 w 10"/>
                  <a:gd name="T7" fmla="*/ 7 h 34"/>
                  <a:gd name="T8" fmla="*/ 1 w 10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34"/>
                  <a:gd name="T17" fmla="*/ 10 w 10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34">
                    <a:moveTo>
                      <a:pt x="4" y="34"/>
                    </a:moveTo>
                    <a:lnTo>
                      <a:pt x="0" y="1"/>
                    </a:lnTo>
                    <a:lnTo>
                      <a:pt x="10" y="0"/>
                    </a:lnTo>
                    <a:lnTo>
                      <a:pt x="10" y="32"/>
                    </a:ln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7" name="Freeform 377"/>
              <p:cNvSpPr>
                <a:spLocks/>
              </p:cNvSpPr>
              <p:nvPr/>
            </p:nvSpPr>
            <p:spPr bwMode="auto">
              <a:xfrm>
                <a:off x="1176" y="149"/>
                <a:ext cx="3" cy="7"/>
              </a:xfrm>
              <a:custGeom>
                <a:avLst/>
                <a:gdLst>
                  <a:gd name="T0" fmla="*/ 0 w 10"/>
                  <a:gd name="T1" fmla="*/ 7 h 34"/>
                  <a:gd name="T2" fmla="*/ 0 w 10"/>
                  <a:gd name="T3" fmla="*/ 0 h 34"/>
                  <a:gd name="T4" fmla="*/ 3 w 10"/>
                  <a:gd name="T5" fmla="*/ 0 h 34"/>
                  <a:gd name="T6" fmla="*/ 2 w 10"/>
                  <a:gd name="T7" fmla="*/ 7 h 34"/>
                  <a:gd name="T8" fmla="*/ 0 w 10"/>
                  <a:gd name="T9" fmla="*/ 7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34"/>
                  <a:gd name="T17" fmla="*/ 10 w 10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34">
                    <a:moveTo>
                      <a:pt x="0" y="32"/>
                    </a:moveTo>
                    <a:lnTo>
                      <a:pt x="0" y="0"/>
                    </a:lnTo>
                    <a:lnTo>
                      <a:pt x="10" y="1"/>
                    </a:lnTo>
                    <a:lnTo>
                      <a:pt x="5" y="3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8" name="Freeform 378"/>
              <p:cNvSpPr>
                <a:spLocks/>
              </p:cNvSpPr>
              <p:nvPr/>
            </p:nvSpPr>
            <p:spPr bwMode="auto">
              <a:xfrm>
                <a:off x="673" y="245"/>
                <a:ext cx="350" cy="362"/>
              </a:xfrm>
              <a:custGeom>
                <a:avLst/>
                <a:gdLst>
                  <a:gd name="T0" fmla="*/ 350 w 1401"/>
                  <a:gd name="T1" fmla="*/ 362 h 1808"/>
                  <a:gd name="T2" fmla="*/ 0 w 1401"/>
                  <a:gd name="T3" fmla="*/ 362 h 1808"/>
                  <a:gd name="T4" fmla="*/ 0 w 1401"/>
                  <a:gd name="T5" fmla="*/ 0 h 1808"/>
                  <a:gd name="T6" fmla="*/ 135 w 1401"/>
                  <a:gd name="T7" fmla="*/ 0 h 1808"/>
                  <a:gd name="T8" fmla="*/ 135 w 1401"/>
                  <a:gd name="T9" fmla="*/ 229 h 1808"/>
                  <a:gd name="T10" fmla="*/ 350 w 1401"/>
                  <a:gd name="T11" fmla="*/ 229 h 1808"/>
                  <a:gd name="T12" fmla="*/ 350 w 1401"/>
                  <a:gd name="T13" fmla="*/ 362 h 18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1"/>
                  <a:gd name="T22" fmla="*/ 0 h 1808"/>
                  <a:gd name="T23" fmla="*/ 1401 w 1401"/>
                  <a:gd name="T24" fmla="*/ 1808 h 18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1" h="1808">
                    <a:moveTo>
                      <a:pt x="1400" y="1808"/>
                    </a:moveTo>
                    <a:lnTo>
                      <a:pt x="0" y="1808"/>
                    </a:lnTo>
                    <a:lnTo>
                      <a:pt x="0" y="0"/>
                    </a:lnTo>
                    <a:lnTo>
                      <a:pt x="541" y="0"/>
                    </a:lnTo>
                    <a:lnTo>
                      <a:pt x="541" y="1143"/>
                    </a:lnTo>
                    <a:lnTo>
                      <a:pt x="1401" y="1143"/>
                    </a:lnTo>
                    <a:lnTo>
                      <a:pt x="1400" y="1808"/>
                    </a:lnTo>
                    <a:close/>
                  </a:path>
                </a:pathLst>
              </a:custGeom>
              <a:solidFill>
                <a:srgbClr val="A7E3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19" name="Freeform 379"/>
              <p:cNvSpPr>
                <a:spLocks/>
              </p:cNvSpPr>
              <p:nvPr/>
            </p:nvSpPr>
            <p:spPr bwMode="auto">
              <a:xfrm>
                <a:off x="670" y="242"/>
                <a:ext cx="5" cy="365"/>
              </a:xfrm>
              <a:custGeom>
                <a:avLst/>
                <a:gdLst>
                  <a:gd name="T0" fmla="*/ 5 w 23"/>
                  <a:gd name="T1" fmla="*/ 362 h 1822"/>
                  <a:gd name="T2" fmla="*/ 0 w 23"/>
                  <a:gd name="T3" fmla="*/ 365 h 1822"/>
                  <a:gd name="T4" fmla="*/ 0 w 23"/>
                  <a:gd name="T5" fmla="*/ 3 h 1822"/>
                  <a:gd name="T6" fmla="*/ 0 w 23"/>
                  <a:gd name="T7" fmla="*/ 2 h 1822"/>
                  <a:gd name="T8" fmla="*/ 1 w 23"/>
                  <a:gd name="T9" fmla="*/ 1 h 1822"/>
                  <a:gd name="T10" fmla="*/ 2 w 23"/>
                  <a:gd name="T11" fmla="*/ 0 h 1822"/>
                  <a:gd name="T12" fmla="*/ 2 w 23"/>
                  <a:gd name="T13" fmla="*/ 0 h 1822"/>
                  <a:gd name="T14" fmla="*/ 5 w 23"/>
                  <a:gd name="T15" fmla="*/ 6 h 1822"/>
                  <a:gd name="T16" fmla="*/ 5 w 23"/>
                  <a:gd name="T17" fmla="*/ 362 h 18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1822"/>
                  <a:gd name="T29" fmla="*/ 23 w 23"/>
                  <a:gd name="T30" fmla="*/ 1822 h 18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1822">
                    <a:moveTo>
                      <a:pt x="23" y="1809"/>
                    </a:moveTo>
                    <a:lnTo>
                      <a:pt x="0" y="1822"/>
                    </a:lnTo>
                    <a:lnTo>
                      <a:pt x="0" y="14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23" y="28"/>
                    </a:lnTo>
                    <a:lnTo>
                      <a:pt x="23" y="1809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0" name="Freeform 380"/>
              <p:cNvSpPr>
                <a:spLocks/>
              </p:cNvSpPr>
              <p:nvPr/>
            </p:nvSpPr>
            <p:spPr bwMode="auto">
              <a:xfrm>
                <a:off x="673" y="242"/>
                <a:ext cx="138" cy="6"/>
              </a:xfrm>
              <a:custGeom>
                <a:avLst/>
                <a:gdLst>
                  <a:gd name="T0" fmla="*/ 3 w 552"/>
                  <a:gd name="T1" fmla="*/ 6 h 28"/>
                  <a:gd name="T2" fmla="*/ 0 w 552"/>
                  <a:gd name="T3" fmla="*/ 0 h 28"/>
                  <a:gd name="T4" fmla="*/ 135 w 552"/>
                  <a:gd name="T5" fmla="*/ 0 h 28"/>
                  <a:gd name="T6" fmla="*/ 136 w 552"/>
                  <a:gd name="T7" fmla="*/ 0 h 28"/>
                  <a:gd name="T8" fmla="*/ 137 w 552"/>
                  <a:gd name="T9" fmla="*/ 1 h 28"/>
                  <a:gd name="T10" fmla="*/ 138 w 552"/>
                  <a:gd name="T11" fmla="*/ 2 h 28"/>
                  <a:gd name="T12" fmla="*/ 138 w 552"/>
                  <a:gd name="T13" fmla="*/ 3 h 28"/>
                  <a:gd name="T14" fmla="*/ 133 w 552"/>
                  <a:gd name="T15" fmla="*/ 6 h 28"/>
                  <a:gd name="T16" fmla="*/ 3 w 552"/>
                  <a:gd name="T17" fmla="*/ 6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2"/>
                  <a:gd name="T28" fmla="*/ 0 h 28"/>
                  <a:gd name="T29" fmla="*/ 552 w 552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2" h="28">
                    <a:moveTo>
                      <a:pt x="12" y="28"/>
                    </a:moveTo>
                    <a:lnTo>
                      <a:pt x="0" y="0"/>
                    </a:lnTo>
                    <a:lnTo>
                      <a:pt x="541" y="0"/>
                    </a:lnTo>
                    <a:lnTo>
                      <a:pt x="545" y="2"/>
                    </a:lnTo>
                    <a:lnTo>
                      <a:pt x="549" y="5"/>
                    </a:lnTo>
                    <a:lnTo>
                      <a:pt x="551" y="9"/>
                    </a:lnTo>
                    <a:lnTo>
                      <a:pt x="552" y="14"/>
                    </a:lnTo>
                    <a:lnTo>
                      <a:pt x="530" y="28"/>
                    </a:lnTo>
                    <a:lnTo>
                      <a:pt x="12" y="2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1" name="Freeform 381"/>
              <p:cNvSpPr>
                <a:spLocks/>
              </p:cNvSpPr>
              <p:nvPr/>
            </p:nvSpPr>
            <p:spPr bwMode="auto">
              <a:xfrm>
                <a:off x="805" y="245"/>
                <a:ext cx="6" cy="232"/>
              </a:xfrm>
              <a:custGeom>
                <a:avLst/>
                <a:gdLst>
                  <a:gd name="T0" fmla="*/ 0 w 22"/>
                  <a:gd name="T1" fmla="*/ 3 h 1157"/>
                  <a:gd name="T2" fmla="*/ 6 w 22"/>
                  <a:gd name="T3" fmla="*/ 0 h 1157"/>
                  <a:gd name="T4" fmla="*/ 6 w 22"/>
                  <a:gd name="T5" fmla="*/ 226 h 1157"/>
                  <a:gd name="T6" fmla="*/ 3 w 22"/>
                  <a:gd name="T7" fmla="*/ 232 h 1157"/>
                  <a:gd name="T8" fmla="*/ 2 w 22"/>
                  <a:gd name="T9" fmla="*/ 232 h 1157"/>
                  <a:gd name="T10" fmla="*/ 1 w 22"/>
                  <a:gd name="T11" fmla="*/ 231 h 1157"/>
                  <a:gd name="T12" fmla="*/ 0 w 22"/>
                  <a:gd name="T13" fmla="*/ 230 h 1157"/>
                  <a:gd name="T14" fmla="*/ 0 w 22"/>
                  <a:gd name="T15" fmla="*/ 229 h 1157"/>
                  <a:gd name="T16" fmla="*/ 0 w 22"/>
                  <a:gd name="T17" fmla="*/ 3 h 1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1157"/>
                  <a:gd name="T29" fmla="*/ 22 w 22"/>
                  <a:gd name="T30" fmla="*/ 1157 h 1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1157">
                    <a:moveTo>
                      <a:pt x="0" y="14"/>
                    </a:moveTo>
                    <a:lnTo>
                      <a:pt x="22" y="0"/>
                    </a:lnTo>
                    <a:lnTo>
                      <a:pt x="22" y="1129"/>
                    </a:lnTo>
                    <a:lnTo>
                      <a:pt x="11" y="1157"/>
                    </a:lnTo>
                    <a:lnTo>
                      <a:pt x="7" y="1155"/>
                    </a:lnTo>
                    <a:lnTo>
                      <a:pt x="4" y="1153"/>
                    </a:lnTo>
                    <a:lnTo>
                      <a:pt x="1" y="1148"/>
                    </a:lnTo>
                    <a:lnTo>
                      <a:pt x="0" y="1143"/>
                    </a:lnTo>
                    <a:lnTo>
                      <a:pt x="0" y="1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2" name="Freeform 382"/>
              <p:cNvSpPr>
                <a:spLocks/>
              </p:cNvSpPr>
              <p:nvPr/>
            </p:nvSpPr>
            <p:spPr bwMode="auto">
              <a:xfrm>
                <a:off x="808" y="471"/>
                <a:ext cx="218" cy="6"/>
              </a:xfrm>
              <a:custGeom>
                <a:avLst/>
                <a:gdLst>
                  <a:gd name="T0" fmla="*/ 0 w 871"/>
                  <a:gd name="T1" fmla="*/ 6 h 28"/>
                  <a:gd name="T2" fmla="*/ 3 w 871"/>
                  <a:gd name="T3" fmla="*/ 0 h 28"/>
                  <a:gd name="T4" fmla="*/ 215 w 871"/>
                  <a:gd name="T5" fmla="*/ 0 h 28"/>
                  <a:gd name="T6" fmla="*/ 216 w 871"/>
                  <a:gd name="T7" fmla="*/ 0 h 28"/>
                  <a:gd name="T8" fmla="*/ 217 w 871"/>
                  <a:gd name="T9" fmla="*/ 1 h 28"/>
                  <a:gd name="T10" fmla="*/ 218 w 871"/>
                  <a:gd name="T11" fmla="*/ 2 h 28"/>
                  <a:gd name="T12" fmla="*/ 218 w 871"/>
                  <a:gd name="T13" fmla="*/ 3 h 28"/>
                  <a:gd name="T14" fmla="*/ 213 w 871"/>
                  <a:gd name="T15" fmla="*/ 6 h 28"/>
                  <a:gd name="T16" fmla="*/ 0 w 871"/>
                  <a:gd name="T17" fmla="*/ 6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1"/>
                  <a:gd name="T28" fmla="*/ 0 h 28"/>
                  <a:gd name="T29" fmla="*/ 871 w 871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1" h="28">
                    <a:moveTo>
                      <a:pt x="0" y="28"/>
                    </a:moveTo>
                    <a:lnTo>
                      <a:pt x="11" y="0"/>
                    </a:lnTo>
                    <a:lnTo>
                      <a:pt x="860" y="0"/>
                    </a:lnTo>
                    <a:lnTo>
                      <a:pt x="865" y="2"/>
                    </a:lnTo>
                    <a:lnTo>
                      <a:pt x="868" y="4"/>
                    </a:lnTo>
                    <a:lnTo>
                      <a:pt x="870" y="9"/>
                    </a:lnTo>
                    <a:lnTo>
                      <a:pt x="871" y="14"/>
                    </a:lnTo>
                    <a:lnTo>
                      <a:pt x="850" y="28"/>
                    </a:lnTo>
                    <a:lnTo>
                      <a:pt x="0" y="2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3" name="Freeform 383"/>
              <p:cNvSpPr>
                <a:spLocks/>
              </p:cNvSpPr>
              <p:nvPr/>
            </p:nvSpPr>
            <p:spPr bwMode="auto">
              <a:xfrm>
                <a:off x="1020" y="474"/>
                <a:ext cx="6" cy="136"/>
              </a:xfrm>
              <a:custGeom>
                <a:avLst/>
                <a:gdLst>
                  <a:gd name="T0" fmla="*/ 1 w 23"/>
                  <a:gd name="T1" fmla="*/ 3 h 679"/>
                  <a:gd name="T2" fmla="*/ 6 w 23"/>
                  <a:gd name="T3" fmla="*/ 0 h 679"/>
                  <a:gd name="T4" fmla="*/ 5 w 23"/>
                  <a:gd name="T5" fmla="*/ 133 h 679"/>
                  <a:gd name="T6" fmla="*/ 5 w 23"/>
                  <a:gd name="T7" fmla="*/ 134 h 679"/>
                  <a:gd name="T8" fmla="*/ 5 w 23"/>
                  <a:gd name="T9" fmla="*/ 135 h 679"/>
                  <a:gd name="T10" fmla="*/ 4 w 23"/>
                  <a:gd name="T11" fmla="*/ 136 h 679"/>
                  <a:gd name="T12" fmla="*/ 3 w 23"/>
                  <a:gd name="T13" fmla="*/ 136 h 679"/>
                  <a:gd name="T14" fmla="*/ 0 w 23"/>
                  <a:gd name="T15" fmla="*/ 131 h 679"/>
                  <a:gd name="T16" fmla="*/ 1 w 23"/>
                  <a:gd name="T17" fmla="*/ 3 h 6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79"/>
                  <a:gd name="T29" fmla="*/ 23 w 23"/>
                  <a:gd name="T30" fmla="*/ 679 h 6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79">
                    <a:moveTo>
                      <a:pt x="2" y="14"/>
                    </a:moveTo>
                    <a:lnTo>
                      <a:pt x="23" y="0"/>
                    </a:lnTo>
                    <a:lnTo>
                      <a:pt x="21" y="665"/>
                    </a:lnTo>
                    <a:lnTo>
                      <a:pt x="20" y="671"/>
                    </a:lnTo>
                    <a:lnTo>
                      <a:pt x="18" y="675"/>
                    </a:lnTo>
                    <a:lnTo>
                      <a:pt x="15" y="677"/>
                    </a:lnTo>
                    <a:lnTo>
                      <a:pt x="11" y="679"/>
                    </a:lnTo>
                    <a:lnTo>
                      <a:pt x="0" y="652"/>
                    </a:lnTo>
                    <a:lnTo>
                      <a:pt x="2" y="1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4" name="Freeform 384"/>
              <p:cNvSpPr>
                <a:spLocks/>
              </p:cNvSpPr>
              <p:nvPr/>
            </p:nvSpPr>
            <p:spPr bwMode="auto">
              <a:xfrm>
                <a:off x="670" y="604"/>
                <a:ext cx="353" cy="6"/>
              </a:xfrm>
              <a:custGeom>
                <a:avLst/>
                <a:gdLst>
                  <a:gd name="T0" fmla="*/ 350 w 1411"/>
                  <a:gd name="T1" fmla="*/ 0 h 27"/>
                  <a:gd name="T2" fmla="*/ 353 w 1411"/>
                  <a:gd name="T3" fmla="*/ 6 h 27"/>
                  <a:gd name="T4" fmla="*/ 3 w 1411"/>
                  <a:gd name="T5" fmla="*/ 6 h 27"/>
                  <a:gd name="T6" fmla="*/ 2 w 1411"/>
                  <a:gd name="T7" fmla="*/ 6 h 27"/>
                  <a:gd name="T8" fmla="*/ 1 w 1411"/>
                  <a:gd name="T9" fmla="*/ 5 h 27"/>
                  <a:gd name="T10" fmla="*/ 0 w 1411"/>
                  <a:gd name="T11" fmla="*/ 4 h 27"/>
                  <a:gd name="T12" fmla="*/ 0 w 1411"/>
                  <a:gd name="T13" fmla="*/ 3 h 27"/>
                  <a:gd name="T14" fmla="*/ 6 w 1411"/>
                  <a:gd name="T15" fmla="*/ 0 h 27"/>
                  <a:gd name="T16" fmla="*/ 350 w 1411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11"/>
                  <a:gd name="T28" fmla="*/ 0 h 27"/>
                  <a:gd name="T29" fmla="*/ 1411 w 1411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11" h="27">
                    <a:moveTo>
                      <a:pt x="1400" y="0"/>
                    </a:moveTo>
                    <a:lnTo>
                      <a:pt x="1411" y="27"/>
                    </a:lnTo>
                    <a:lnTo>
                      <a:pt x="11" y="27"/>
                    </a:lnTo>
                    <a:lnTo>
                      <a:pt x="7" y="25"/>
                    </a:lnTo>
                    <a:lnTo>
                      <a:pt x="3" y="23"/>
                    </a:lnTo>
                    <a:lnTo>
                      <a:pt x="1" y="19"/>
                    </a:lnTo>
                    <a:lnTo>
                      <a:pt x="0" y="13"/>
                    </a:lnTo>
                    <a:lnTo>
                      <a:pt x="23" y="0"/>
                    </a:lnTo>
                    <a:lnTo>
                      <a:pt x="1400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5" name="Freeform 385"/>
              <p:cNvSpPr>
                <a:spLocks/>
              </p:cNvSpPr>
              <p:nvPr/>
            </p:nvSpPr>
            <p:spPr bwMode="auto">
              <a:xfrm>
                <a:off x="672" y="666"/>
                <a:ext cx="354" cy="360"/>
              </a:xfrm>
              <a:custGeom>
                <a:avLst/>
                <a:gdLst>
                  <a:gd name="T0" fmla="*/ 354 w 1417"/>
                  <a:gd name="T1" fmla="*/ 1 h 1800"/>
                  <a:gd name="T2" fmla="*/ 0 w 1417"/>
                  <a:gd name="T3" fmla="*/ 0 h 1800"/>
                  <a:gd name="T4" fmla="*/ 0 w 1417"/>
                  <a:gd name="T5" fmla="*/ 360 h 1800"/>
                  <a:gd name="T6" fmla="*/ 136 w 1417"/>
                  <a:gd name="T7" fmla="*/ 360 h 1800"/>
                  <a:gd name="T8" fmla="*/ 136 w 1417"/>
                  <a:gd name="T9" fmla="*/ 132 h 1800"/>
                  <a:gd name="T10" fmla="*/ 354 w 1417"/>
                  <a:gd name="T11" fmla="*/ 131 h 1800"/>
                  <a:gd name="T12" fmla="*/ 354 w 1417"/>
                  <a:gd name="T13" fmla="*/ 1 h 18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17"/>
                  <a:gd name="T22" fmla="*/ 0 h 1800"/>
                  <a:gd name="T23" fmla="*/ 1417 w 1417"/>
                  <a:gd name="T24" fmla="*/ 1800 h 18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17" h="1800">
                    <a:moveTo>
                      <a:pt x="1417" y="3"/>
                    </a:moveTo>
                    <a:lnTo>
                      <a:pt x="0" y="0"/>
                    </a:lnTo>
                    <a:lnTo>
                      <a:pt x="0" y="1800"/>
                    </a:lnTo>
                    <a:lnTo>
                      <a:pt x="545" y="1800"/>
                    </a:lnTo>
                    <a:lnTo>
                      <a:pt x="545" y="658"/>
                    </a:lnTo>
                    <a:lnTo>
                      <a:pt x="1417" y="655"/>
                    </a:lnTo>
                    <a:lnTo>
                      <a:pt x="1417" y="3"/>
                    </a:lnTo>
                    <a:close/>
                  </a:path>
                </a:pathLst>
              </a:custGeom>
              <a:solidFill>
                <a:srgbClr val="A7E3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6" name="Freeform 386"/>
              <p:cNvSpPr>
                <a:spLocks/>
              </p:cNvSpPr>
              <p:nvPr/>
            </p:nvSpPr>
            <p:spPr bwMode="auto">
              <a:xfrm>
                <a:off x="669" y="666"/>
                <a:ext cx="5" cy="363"/>
              </a:xfrm>
              <a:custGeom>
                <a:avLst/>
                <a:gdLst>
                  <a:gd name="T0" fmla="*/ 0 w 21"/>
                  <a:gd name="T1" fmla="*/ 0 h 1814"/>
                  <a:gd name="T2" fmla="*/ 5 w 21"/>
                  <a:gd name="T3" fmla="*/ 2 h 1814"/>
                  <a:gd name="T4" fmla="*/ 5 w 21"/>
                  <a:gd name="T5" fmla="*/ 358 h 1814"/>
                  <a:gd name="T6" fmla="*/ 2 w 21"/>
                  <a:gd name="T7" fmla="*/ 363 h 1814"/>
                  <a:gd name="T8" fmla="*/ 1 w 21"/>
                  <a:gd name="T9" fmla="*/ 363 h 1814"/>
                  <a:gd name="T10" fmla="*/ 1 w 21"/>
                  <a:gd name="T11" fmla="*/ 362 h 1814"/>
                  <a:gd name="T12" fmla="*/ 0 w 21"/>
                  <a:gd name="T13" fmla="*/ 361 h 1814"/>
                  <a:gd name="T14" fmla="*/ 0 w 21"/>
                  <a:gd name="T15" fmla="*/ 360 h 1814"/>
                  <a:gd name="T16" fmla="*/ 0 w 21"/>
                  <a:gd name="T17" fmla="*/ 0 h 18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814"/>
                  <a:gd name="T29" fmla="*/ 21 w 21"/>
                  <a:gd name="T30" fmla="*/ 1814 h 18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814">
                    <a:moveTo>
                      <a:pt x="0" y="0"/>
                    </a:moveTo>
                    <a:lnTo>
                      <a:pt x="21" y="12"/>
                    </a:lnTo>
                    <a:lnTo>
                      <a:pt x="21" y="1788"/>
                    </a:lnTo>
                    <a:lnTo>
                      <a:pt x="10" y="1814"/>
                    </a:lnTo>
                    <a:lnTo>
                      <a:pt x="6" y="1812"/>
                    </a:lnTo>
                    <a:lnTo>
                      <a:pt x="3" y="1810"/>
                    </a:lnTo>
                    <a:lnTo>
                      <a:pt x="0" y="1806"/>
                    </a:lnTo>
                    <a:lnTo>
                      <a:pt x="0" y="18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7" name="Freeform 387"/>
              <p:cNvSpPr>
                <a:spLocks/>
              </p:cNvSpPr>
              <p:nvPr/>
            </p:nvSpPr>
            <p:spPr bwMode="auto">
              <a:xfrm>
                <a:off x="672" y="1023"/>
                <a:ext cx="139" cy="6"/>
              </a:xfrm>
              <a:custGeom>
                <a:avLst/>
                <a:gdLst>
                  <a:gd name="T0" fmla="*/ 0 w 556"/>
                  <a:gd name="T1" fmla="*/ 6 h 26"/>
                  <a:gd name="T2" fmla="*/ 3 w 556"/>
                  <a:gd name="T3" fmla="*/ 0 h 26"/>
                  <a:gd name="T4" fmla="*/ 134 w 556"/>
                  <a:gd name="T5" fmla="*/ 0 h 26"/>
                  <a:gd name="T6" fmla="*/ 139 w 556"/>
                  <a:gd name="T7" fmla="*/ 3 h 26"/>
                  <a:gd name="T8" fmla="*/ 139 w 556"/>
                  <a:gd name="T9" fmla="*/ 4 h 26"/>
                  <a:gd name="T10" fmla="*/ 138 w 556"/>
                  <a:gd name="T11" fmla="*/ 5 h 26"/>
                  <a:gd name="T12" fmla="*/ 137 w 556"/>
                  <a:gd name="T13" fmla="*/ 6 h 26"/>
                  <a:gd name="T14" fmla="*/ 136 w 556"/>
                  <a:gd name="T15" fmla="*/ 6 h 26"/>
                  <a:gd name="T16" fmla="*/ 0 w 556"/>
                  <a:gd name="T17" fmla="*/ 6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6"/>
                  <a:gd name="T28" fmla="*/ 0 h 26"/>
                  <a:gd name="T29" fmla="*/ 556 w 556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6" h="26">
                    <a:moveTo>
                      <a:pt x="0" y="26"/>
                    </a:moveTo>
                    <a:lnTo>
                      <a:pt x="11" y="0"/>
                    </a:lnTo>
                    <a:lnTo>
                      <a:pt x="534" y="0"/>
                    </a:lnTo>
                    <a:lnTo>
                      <a:pt x="556" y="12"/>
                    </a:lnTo>
                    <a:lnTo>
                      <a:pt x="555" y="18"/>
                    </a:lnTo>
                    <a:lnTo>
                      <a:pt x="553" y="22"/>
                    </a:lnTo>
                    <a:lnTo>
                      <a:pt x="549" y="24"/>
                    </a:lnTo>
                    <a:lnTo>
                      <a:pt x="545" y="26"/>
                    </a:lnTo>
                    <a:lnTo>
                      <a:pt x="0" y="2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8" name="Freeform 388"/>
              <p:cNvSpPr>
                <a:spLocks/>
              </p:cNvSpPr>
              <p:nvPr/>
            </p:nvSpPr>
            <p:spPr bwMode="auto">
              <a:xfrm>
                <a:off x="805" y="795"/>
                <a:ext cx="6" cy="231"/>
              </a:xfrm>
              <a:custGeom>
                <a:avLst/>
                <a:gdLst>
                  <a:gd name="T0" fmla="*/ 6 w 22"/>
                  <a:gd name="T1" fmla="*/ 231 h 1155"/>
                  <a:gd name="T2" fmla="*/ 0 w 22"/>
                  <a:gd name="T3" fmla="*/ 229 h 1155"/>
                  <a:gd name="T4" fmla="*/ 0 w 22"/>
                  <a:gd name="T5" fmla="*/ 3 h 1155"/>
                  <a:gd name="T6" fmla="*/ 0 w 22"/>
                  <a:gd name="T7" fmla="*/ 1 h 1155"/>
                  <a:gd name="T8" fmla="*/ 1 w 22"/>
                  <a:gd name="T9" fmla="*/ 1 h 1155"/>
                  <a:gd name="T10" fmla="*/ 2 w 22"/>
                  <a:gd name="T11" fmla="*/ 0 h 1155"/>
                  <a:gd name="T12" fmla="*/ 3 w 22"/>
                  <a:gd name="T13" fmla="*/ 0 h 1155"/>
                  <a:gd name="T14" fmla="*/ 6 w 22"/>
                  <a:gd name="T15" fmla="*/ 5 h 1155"/>
                  <a:gd name="T16" fmla="*/ 6 w 22"/>
                  <a:gd name="T17" fmla="*/ 231 h 11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1155"/>
                  <a:gd name="T29" fmla="*/ 22 w 22"/>
                  <a:gd name="T30" fmla="*/ 1155 h 11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1155">
                    <a:moveTo>
                      <a:pt x="22" y="1155"/>
                    </a:moveTo>
                    <a:lnTo>
                      <a:pt x="0" y="1143"/>
                    </a:lnTo>
                    <a:lnTo>
                      <a:pt x="0" y="13"/>
                    </a:lnTo>
                    <a:lnTo>
                      <a:pt x="1" y="7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22" y="26"/>
                    </a:lnTo>
                    <a:lnTo>
                      <a:pt x="22" y="1155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29" name="Freeform 389"/>
              <p:cNvSpPr>
                <a:spLocks/>
              </p:cNvSpPr>
              <p:nvPr/>
            </p:nvSpPr>
            <p:spPr bwMode="auto">
              <a:xfrm>
                <a:off x="808" y="794"/>
                <a:ext cx="221" cy="6"/>
              </a:xfrm>
              <a:custGeom>
                <a:avLst/>
                <a:gdLst>
                  <a:gd name="T0" fmla="*/ 3 w 883"/>
                  <a:gd name="T1" fmla="*/ 6 h 29"/>
                  <a:gd name="T2" fmla="*/ 0 w 883"/>
                  <a:gd name="T3" fmla="*/ 1 h 29"/>
                  <a:gd name="T4" fmla="*/ 215 w 883"/>
                  <a:gd name="T5" fmla="*/ 0 h 29"/>
                  <a:gd name="T6" fmla="*/ 221 w 883"/>
                  <a:gd name="T7" fmla="*/ 3 h 29"/>
                  <a:gd name="T8" fmla="*/ 221 w 883"/>
                  <a:gd name="T9" fmla="*/ 4 h 29"/>
                  <a:gd name="T10" fmla="*/ 220 w 883"/>
                  <a:gd name="T11" fmla="*/ 5 h 29"/>
                  <a:gd name="T12" fmla="*/ 219 w 883"/>
                  <a:gd name="T13" fmla="*/ 5 h 29"/>
                  <a:gd name="T14" fmla="*/ 218 w 883"/>
                  <a:gd name="T15" fmla="*/ 5 h 29"/>
                  <a:gd name="T16" fmla="*/ 3 w 883"/>
                  <a:gd name="T17" fmla="*/ 6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83"/>
                  <a:gd name="T28" fmla="*/ 0 h 29"/>
                  <a:gd name="T29" fmla="*/ 883 w 883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83" h="29">
                    <a:moveTo>
                      <a:pt x="11" y="29"/>
                    </a:moveTo>
                    <a:lnTo>
                      <a:pt x="0" y="3"/>
                    </a:lnTo>
                    <a:lnTo>
                      <a:pt x="861" y="0"/>
                    </a:lnTo>
                    <a:lnTo>
                      <a:pt x="883" y="13"/>
                    </a:lnTo>
                    <a:lnTo>
                      <a:pt x="882" y="18"/>
                    </a:lnTo>
                    <a:lnTo>
                      <a:pt x="880" y="23"/>
                    </a:lnTo>
                    <a:lnTo>
                      <a:pt x="876" y="25"/>
                    </a:lnTo>
                    <a:lnTo>
                      <a:pt x="872" y="26"/>
                    </a:lnTo>
                    <a:lnTo>
                      <a:pt x="11" y="29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0" name="Freeform 390"/>
              <p:cNvSpPr>
                <a:spLocks/>
              </p:cNvSpPr>
              <p:nvPr/>
            </p:nvSpPr>
            <p:spPr bwMode="auto">
              <a:xfrm>
                <a:off x="1023" y="664"/>
                <a:ext cx="6" cy="133"/>
              </a:xfrm>
              <a:custGeom>
                <a:avLst/>
                <a:gdLst>
                  <a:gd name="T0" fmla="*/ 6 w 22"/>
                  <a:gd name="T1" fmla="*/ 133 h 664"/>
                  <a:gd name="T2" fmla="*/ 0 w 22"/>
                  <a:gd name="T3" fmla="*/ 130 h 664"/>
                  <a:gd name="T4" fmla="*/ 0 w 22"/>
                  <a:gd name="T5" fmla="*/ 5 h 664"/>
                  <a:gd name="T6" fmla="*/ 3 w 22"/>
                  <a:gd name="T7" fmla="*/ 0 h 664"/>
                  <a:gd name="T8" fmla="*/ 4 w 22"/>
                  <a:gd name="T9" fmla="*/ 0 h 664"/>
                  <a:gd name="T10" fmla="*/ 5 w 22"/>
                  <a:gd name="T11" fmla="*/ 1 h 664"/>
                  <a:gd name="T12" fmla="*/ 6 w 22"/>
                  <a:gd name="T13" fmla="*/ 1 h 664"/>
                  <a:gd name="T14" fmla="*/ 6 w 22"/>
                  <a:gd name="T15" fmla="*/ 2 h 664"/>
                  <a:gd name="T16" fmla="*/ 6 w 22"/>
                  <a:gd name="T17" fmla="*/ 133 h 6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664"/>
                  <a:gd name="T29" fmla="*/ 22 w 22"/>
                  <a:gd name="T30" fmla="*/ 664 h 6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664">
                    <a:moveTo>
                      <a:pt x="22" y="664"/>
                    </a:moveTo>
                    <a:lnTo>
                      <a:pt x="0" y="651"/>
                    </a:lnTo>
                    <a:lnTo>
                      <a:pt x="0" y="26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19" y="4"/>
                    </a:lnTo>
                    <a:lnTo>
                      <a:pt x="21" y="7"/>
                    </a:lnTo>
                    <a:lnTo>
                      <a:pt x="22" y="12"/>
                    </a:lnTo>
                    <a:lnTo>
                      <a:pt x="22" y="66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1" name="Freeform 391"/>
              <p:cNvSpPr>
                <a:spLocks/>
              </p:cNvSpPr>
              <p:nvPr/>
            </p:nvSpPr>
            <p:spPr bwMode="auto">
              <a:xfrm>
                <a:off x="669" y="663"/>
                <a:ext cx="357" cy="6"/>
              </a:xfrm>
              <a:custGeom>
                <a:avLst/>
                <a:gdLst>
                  <a:gd name="T0" fmla="*/ 357 w 1427"/>
                  <a:gd name="T1" fmla="*/ 1 h 31"/>
                  <a:gd name="T2" fmla="*/ 354 w 1427"/>
                  <a:gd name="T3" fmla="*/ 6 h 31"/>
                  <a:gd name="T4" fmla="*/ 5 w 1427"/>
                  <a:gd name="T5" fmla="*/ 5 h 31"/>
                  <a:gd name="T6" fmla="*/ 0 w 1427"/>
                  <a:gd name="T7" fmla="*/ 3 h 31"/>
                  <a:gd name="T8" fmla="*/ 0 w 1427"/>
                  <a:gd name="T9" fmla="*/ 2 h 31"/>
                  <a:gd name="T10" fmla="*/ 1 w 1427"/>
                  <a:gd name="T11" fmla="*/ 1 h 31"/>
                  <a:gd name="T12" fmla="*/ 2 w 1427"/>
                  <a:gd name="T13" fmla="*/ 0 h 31"/>
                  <a:gd name="T14" fmla="*/ 3 w 1427"/>
                  <a:gd name="T15" fmla="*/ 0 h 31"/>
                  <a:gd name="T16" fmla="*/ 357 w 1427"/>
                  <a:gd name="T17" fmla="*/ 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7"/>
                  <a:gd name="T28" fmla="*/ 0 h 31"/>
                  <a:gd name="T29" fmla="*/ 1427 w 1427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7" h="31">
                    <a:moveTo>
                      <a:pt x="1427" y="5"/>
                    </a:moveTo>
                    <a:lnTo>
                      <a:pt x="1416" y="31"/>
                    </a:lnTo>
                    <a:lnTo>
                      <a:pt x="21" y="26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427" y="5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2" name="Freeform 392"/>
              <p:cNvSpPr>
                <a:spLocks/>
              </p:cNvSpPr>
              <p:nvPr/>
            </p:nvSpPr>
            <p:spPr bwMode="auto">
              <a:xfrm>
                <a:off x="256" y="245"/>
                <a:ext cx="355" cy="362"/>
              </a:xfrm>
              <a:custGeom>
                <a:avLst/>
                <a:gdLst>
                  <a:gd name="T0" fmla="*/ 1 w 1419"/>
                  <a:gd name="T1" fmla="*/ 362 h 1808"/>
                  <a:gd name="T2" fmla="*/ 0 w 1419"/>
                  <a:gd name="T3" fmla="*/ 229 h 1808"/>
                  <a:gd name="T4" fmla="*/ 215 w 1419"/>
                  <a:gd name="T5" fmla="*/ 229 h 1808"/>
                  <a:gd name="T6" fmla="*/ 215 w 1419"/>
                  <a:gd name="T7" fmla="*/ 0 h 1808"/>
                  <a:gd name="T8" fmla="*/ 355 w 1419"/>
                  <a:gd name="T9" fmla="*/ 0 h 1808"/>
                  <a:gd name="T10" fmla="*/ 355 w 1419"/>
                  <a:gd name="T11" fmla="*/ 362 h 1808"/>
                  <a:gd name="T12" fmla="*/ 1 w 1419"/>
                  <a:gd name="T13" fmla="*/ 362 h 18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19"/>
                  <a:gd name="T22" fmla="*/ 0 h 1808"/>
                  <a:gd name="T23" fmla="*/ 1419 w 1419"/>
                  <a:gd name="T24" fmla="*/ 1808 h 18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19" h="1808">
                    <a:moveTo>
                      <a:pt x="2" y="1808"/>
                    </a:moveTo>
                    <a:lnTo>
                      <a:pt x="0" y="1143"/>
                    </a:lnTo>
                    <a:lnTo>
                      <a:pt x="860" y="1143"/>
                    </a:lnTo>
                    <a:lnTo>
                      <a:pt x="860" y="0"/>
                    </a:lnTo>
                    <a:lnTo>
                      <a:pt x="1419" y="2"/>
                    </a:lnTo>
                    <a:lnTo>
                      <a:pt x="1419" y="1808"/>
                    </a:lnTo>
                    <a:lnTo>
                      <a:pt x="2" y="1808"/>
                    </a:lnTo>
                    <a:close/>
                  </a:path>
                </a:pathLst>
              </a:custGeom>
              <a:solidFill>
                <a:srgbClr val="A7E3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3" name="Freeform 393"/>
              <p:cNvSpPr>
                <a:spLocks/>
              </p:cNvSpPr>
              <p:nvPr/>
            </p:nvSpPr>
            <p:spPr bwMode="auto">
              <a:xfrm>
                <a:off x="256" y="471"/>
                <a:ext cx="218" cy="6"/>
              </a:xfrm>
              <a:custGeom>
                <a:avLst/>
                <a:gdLst>
                  <a:gd name="T0" fmla="*/ 3 w 871"/>
                  <a:gd name="T1" fmla="*/ 6 h 28"/>
                  <a:gd name="T2" fmla="*/ 0 w 871"/>
                  <a:gd name="T3" fmla="*/ 0 h 28"/>
                  <a:gd name="T4" fmla="*/ 213 w 871"/>
                  <a:gd name="T5" fmla="*/ 0 h 28"/>
                  <a:gd name="T6" fmla="*/ 218 w 871"/>
                  <a:gd name="T7" fmla="*/ 3 h 28"/>
                  <a:gd name="T8" fmla="*/ 218 w 871"/>
                  <a:gd name="T9" fmla="*/ 4 h 28"/>
                  <a:gd name="T10" fmla="*/ 217 w 871"/>
                  <a:gd name="T11" fmla="*/ 5 h 28"/>
                  <a:gd name="T12" fmla="*/ 216 w 871"/>
                  <a:gd name="T13" fmla="*/ 6 h 28"/>
                  <a:gd name="T14" fmla="*/ 215 w 871"/>
                  <a:gd name="T15" fmla="*/ 6 h 28"/>
                  <a:gd name="T16" fmla="*/ 3 w 871"/>
                  <a:gd name="T17" fmla="*/ 6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1"/>
                  <a:gd name="T28" fmla="*/ 0 h 28"/>
                  <a:gd name="T29" fmla="*/ 871 w 871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1" h="28">
                    <a:moveTo>
                      <a:pt x="11" y="28"/>
                    </a:moveTo>
                    <a:lnTo>
                      <a:pt x="0" y="0"/>
                    </a:lnTo>
                    <a:lnTo>
                      <a:pt x="850" y="0"/>
                    </a:lnTo>
                    <a:lnTo>
                      <a:pt x="871" y="14"/>
                    </a:lnTo>
                    <a:lnTo>
                      <a:pt x="870" y="19"/>
                    </a:lnTo>
                    <a:lnTo>
                      <a:pt x="868" y="24"/>
                    </a:lnTo>
                    <a:lnTo>
                      <a:pt x="865" y="26"/>
                    </a:lnTo>
                    <a:lnTo>
                      <a:pt x="860" y="28"/>
                    </a:lnTo>
                    <a:lnTo>
                      <a:pt x="11" y="2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4" name="Freeform 394"/>
              <p:cNvSpPr>
                <a:spLocks/>
              </p:cNvSpPr>
              <p:nvPr/>
            </p:nvSpPr>
            <p:spPr bwMode="auto">
              <a:xfrm>
                <a:off x="469" y="242"/>
                <a:ext cx="5" cy="232"/>
              </a:xfrm>
              <a:custGeom>
                <a:avLst/>
                <a:gdLst>
                  <a:gd name="T0" fmla="*/ 5 w 21"/>
                  <a:gd name="T1" fmla="*/ 232 h 1157"/>
                  <a:gd name="T2" fmla="*/ 0 w 21"/>
                  <a:gd name="T3" fmla="*/ 229 h 1157"/>
                  <a:gd name="T4" fmla="*/ 0 w 21"/>
                  <a:gd name="T5" fmla="*/ 3 h 1157"/>
                  <a:gd name="T6" fmla="*/ 0 w 21"/>
                  <a:gd name="T7" fmla="*/ 2 h 1157"/>
                  <a:gd name="T8" fmla="*/ 1 w 21"/>
                  <a:gd name="T9" fmla="*/ 1 h 1157"/>
                  <a:gd name="T10" fmla="*/ 1 w 21"/>
                  <a:gd name="T11" fmla="*/ 0 h 1157"/>
                  <a:gd name="T12" fmla="*/ 2 w 21"/>
                  <a:gd name="T13" fmla="*/ 0 h 1157"/>
                  <a:gd name="T14" fmla="*/ 5 w 21"/>
                  <a:gd name="T15" fmla="*/ 6 h 1157"/>
                  <a:gd name="T16" fmla="*/ 5 w 21"/>
                  <a:gd name="T17" fmla="*/ 232 h 1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157"/>
                  <a:gd name="T29" fmla="*/ 21 w 21"/>
                  <a:gd name="T30" fmla="*/ 1157 h 1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157">
                    <a:moveTo>
                      <a:pt x="21" y="1157"/>
                    </a:moveTo>
                    <a:lnTo>
                      <a:pt x="0" y="1143"/>
                    </a:lnTo>
                    <a:lnTo>
                      <a:pt x="0" y="14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21" y="28"/>
                    </a:lnTo>
                    <a:lnTo>
                      <a:pt x="21" y="1157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5" name="Freeform 395"/>
              <p:cNvSpPr>
                <a:spLocks/>
              </p:cNvSpPr>
              <p:nvPr/>
            </p:nvSpPr>
            <p:spPr bwMode="auto">
              <a:xfrm>
                <a:off x="472" y="242"/>
                <a:ext cx="142" cy="6"/>
              </a:xfrm>
              <a:custGeom>
                <a:avLst/>
                <a:gdLst>
                  <a:gd name="T0" fmla="*/ 3 w 569"/>
                  <a:gd name="T1" fmla="*/ 6 h 30"/>
                  <a:gd name="T2" fmla="*/ 0 w 569"/>
                  <a:gd name="T3" fmla="*/ 0 h 30"/>
                  <a:gd name="T4" fmla="*/ 140 w 569"/>
                  <a:gd name="T5" fmla="*/ 1 h 30"/>
                  <a:gd name="T6" fmla="*/ 141 w 569"/>
                  <a:gd name="T7" fmla="*/ 1 h 30"/>
                  <a:gd name="T8" fmla="*/ 141 w 569"/>
                  <a:gd name="T9" fmla="*/ 1 h 30"/>
                  <a:gd name="T10" fmla="*/ 142 w 569"/>
                  <a:gd name="T11" fmla="*/ 2 h 30"/>
                  <a:gd name="T12" fmla="*/ 142 w 569"/>
                  <a:gd name="T13" fmla="*/ 3 h 30"/>
                  <a:gd name="T14" fmla="*/ 137 w 569"/>
                  <a:gd name="T15" fmla="*/ 6 h 30"/>
                  <a:gd name="T16" fmla="*/ 3 w 569"/>
                  <a:gd name="T17" fmla="*/ 6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9"/>
                  <a:gd name="T28" fmla="*/ 0 h 30"/>
                  <a:gd name="T29" fmla="*/ 569 w 569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9" h="30">
                    <a:moveTo>
                      <a:pt x="11" y="28"/>
                    </a:moveTo>
                    <a:lnTo>
                      <a:pt x="0" y="0"/>
                    </a:lnTo>
                    <a:lnTo>
                      <a:pt x="559" y="3"/>
                    </a:lnTo>
                    <a:lnTo>
                      <a:pt x="563" y="4"/>
                    </a:lnTo>
                    <a:lnTo>
                      <a:pt x="566" y="7"/>
                    </a:lnTo>
                    <a:lnTo>
                      <a:pt x="569" y="11"/>
                    </a:lnTo>
                    <a:lnTo>
                      <a:pt x="569" y="16"/>
                    </a:lnTo>
                    <a:lnTo>
                      <a:pt x="548" y="30"/>
                    </a:lnTo>
                    <a:lnTo>
                      <a:pt x="11" y="2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6" name="Freeform 396"/>
              <p:cNvSpPr>
                <a:spLocks/>
              </p:cNvSpPr>
              <p:nvPr/>
            </p:nvSpPr>
            <p:spPr bwMode="auto">
              <a:xfrm>
                <a:off x="608" y="246"/>
                <a:ext cx="6" cy="364"/>
              </a:xfrm>
              <a:custGeom>
                <a:avLst/>
                <a:gdLst>
                  <a:gd name="T0" fmla="*/ 0 w 21"/>
                  <a:gd name="T1" fmla="*/ 3 h 1820"/>
                  <a:gd name="T2" fmla="*/ 6 w 21"/>
                  <a:gd name="T3" fmla="*/ 0 h 1820"/>
                  <a:gd name="T4" fmla="*/ 6 w 21"/>
                  <a:gd name="T5" fmla="*/ 361 h 1820"/>
                  <a:gd name="T6" fmla="*/ 6 w 21"/>
                  <a:gd name="T7" fmla="*/ 362 h 1820"/>
                  <a:gd name="T8" fmla="*/ 5 w 21"/>
                  <a:gd name="T9" fmla="*/ 363 h 1820"/>
                  <a:gd name="T10" fmla="*/ 4 w 21"/>
                  <a:gd name="T11" fmla="*/ 364 h 1820"/>
                  <a:gd name="T12" fmla="*/ 3 w 21"/>
                  <a:gd name="T13" fmla="*/ 364 h 1820"/>
                  <a:gd name="T14" fmla="*/ 0 w 21"/>
                  <a:gd name="T15" fmla="*/ 359 h 1820"/>
                  <a:gd name="T16" fmla="*/ 0 w 21"/>
                  <a:gd name="T17" fmla="*/ 3 h 18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820"/>
                  <a:gd name="T29" fmla="*/ 21 w 21"/>
                  <a:gd name="T30" fmla="*/ 1820 h 182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820">
                    <a:moveTo>
                      <a:pt x="0" y="14"/>
                    </a:moveTo>
                    <a:lnTo>
                      <a:pt x="21" y="0"/>
                    </a:lnTo>
                    <a:lnTo>
                      <a:pt x="21" y="1806"/>
                    </a:lnTo>
                    <a:lnTo>
                      <a:pt x="21" y="1812"/>
                    </a:lnTo>
                    <a:lnTo>
                      <a:pt x="18" y="1816"/>
                    </a:lnTo>
                    <a:lnTo>
                      <a:pt x="15" y="1818"/>
                    </a:lnTo>
                    <a:lnTo>
                      <a:pt x="11" y="1820"/>
                    </a:lnTo>
                    <a:lnTo>
                      <a:pt x="0" y="1793"/>
                    </a:lnTo>
                    <a:lnTo>
                      <a:pt x="0" y="14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7" name="Freeform 397"/>
              <p:cNvSpPr>
                <a:spLocks/>
              </p:cNvSpPr>
              <p:nvPr/>
            </p:nvSpPr>
            <p:spPr bwMode="auto">
              <a:xfrm>
                <a:off x="254" y="604"/>
                <a:ext cx="357" cy="6"/>
              </a:xfrm>
              <a:custGeom>
                <a:avLst/>
                <a:gdLst>
                  <a:gd name="T0" fmla="*/ 354 w 1428"/>
                  <a:gd name="T1" fmla="*/ 0 h 27"/>
                  <a:gd name="T2" fmla="*/ 357 w 1428"/>
                  <a:gd name="T3" fmla="*/ 6 h 27"/>
                  <a:gd name="T4" fmla="*/ 3 w 1428"/>
                  <a:gd name="T5" fmla="*/ 6 h 27"/>
                  <a:gd name="T6" fmla="*/ 2 w 1428"/>
                  <a:gd name="T7" fmla="*/ 6 h 27"/>
                  <a:gd name="T8" fmla="*/ 1 w 1428"/>
                  <a:gd name="T9" fmla="*/ 5 h 27"/>
                  <a:gd name="T10" fmla="*/ 0 w 1428"/>
                  <a:gd name="T11" fmla="*/ 4 h 27"/>
                  <a:gd name="T12" fmla="*/ 0 w 1428"/>
                  <a:gd name="T13" fmla="*/ 3 h 27"/>
                  <a:gd name="T14" fmla="*/ 6 w 1428"/>
                  <a:gd name="T15" fmla="*/ 0 h 27"/>
                  <a:gd name="T16" fmla="*/ 354 w 1428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8"/>
                  <a:gd name="T28" fmla="*/ 0 h 27"/>
                  <a:gd name="T29" fmla="*/ 1428 w 1428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8" h="27">
                    <a:moveTo>
                      <a:pt x="1417" y="0"/>
                    </a:moveTo>
                    <a:lnTo>
                      <a:pt x="1428" y="27"/>
                    </a:lnTo>
                    <a:lnTo>
                      <a:pt x="11" y="27"/>
                    </a:lnTo>
                    <a:lnTo>
                      <a:pt x="7" y="25"/>
                    </a:lnTo>
                    <a:lnTo>
                      <a:pt x="3" y="23"/>
                    </a:lnTo>
                    <a:lnTo>
                      <a:pt x="1" y="19"/>
                    </a:lnTo>
                    <a:lnTo>
                      <a:pt x="0" y="13"/>
                    </a:lnTo>
                    <a:lnTo>
                      <a:pt x="22" y="0"/>
                    </a:lnTo>
                    <a:lnTo>
                      <a:pt x="1417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8" name="Freeform 398"/>
              <p:cNvSpPr>
                <a:spLocks/>
              </p:cNvSpPr>
              <p:nvPr/>
            </p:nvSpPr>
            <p:spPr bwMode="auto">
              <a:xfrm>
                <a:off x="254" y="471"/>
                <a:ext cx="6" cy="136"/>
              </a:xfrm>
              <a:custGeom>
                <a:avLst/>
                <a:gdLst>
                  <a:gd name="T0" fmla="*/ 6 w 23"/>
                  <a:gd name="T1" fmla="*/ 133 h 679"/>
                  <a:gd name="T2" fmla="*/ 0 w 23"/>
                  <a:gd name="T3" fmla="*/ 136 h 679"/>
                  <a:gd name="T4" fmla="*/ 0 w 23"/>
                  <a:gd name="T5" fmla="*/ 3 h 679"/>
                  <a:gd name="T6" fmla="*/ 0 w 23"/>
                  <a:gd name="T7" fmla="*/ 2 h 679"/>
                  <a:gd name="T8" fmla="*/ 1 w 23"/>
                  <a:gd name="T9" fmla="*/ 1 h 679"/>
                  <a:gd name="T10" fmla="*/ 2 w 23"/>
                  <a:gd name="T11" fmla="*/ 0 h 679"/>
                  <a:gd name="T12" fmla="*/ 3 w 23"/>
                  <a:gd name="T13" fmla="*/ 0 h 679"/>
                  <a:gd name="T14" fmla="*/ 5 w 23"/>
                  <a:gd name="T15" fmla="*/ 6 h 679"/>
                  <a:gd name="T16" fmla="*/ 6 w 23"/>
                  <a:gd name="T17" fmla="*/ 133 h 6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79"/>
                  <a:gd name="T29" fmla="*/ 23 w 23"/>
                  <a:gd name="T30" fmla="*/ 679 h 6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79">
                    <a:moveTo>
                      <a:pt x="23" y="666"/>
                    </a:moveTo>
                    <a:lnTo>
                      <a:pt x="1" y="679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21" y="28"/>
                    </a:lnTo>
                    <a:lnTo>
                      <a:pt x="23" y="66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39" name="Freeform 399"/>
              <p:cNvSpPr>
                <a:spLocks/>
              </p:cNvSpPr>
              <p:nvPr/>
            </p:nvSpPr>
            <p:spPr bwMode="auto">
              <a:xfrm>
                <a:off x="256" y="666"/>
                <a:ext cx="355" cy="360"/>
              </a:xfrm>
              <a:custGeom>
                <a:avLst/>
                <a:gdLst>
                  <a:gd name="T0" fmla="*/ 355 w 1417"/>
                  <a:gd name="T1" fmla="*/ 360 h 1800"/>
                  <a:gd name="T2" fmla="*/ 215 w 1417"/>
                  <a:gd name="T3" fmla="*/ 360 h 1800"/>
                  <a:gd name="T4" fmla="*/ 215 w 1417"/>
                  <a:gd name="T5" fmla="*/ 132 h 1800"/>
                  <a:gd name="T6" fmla="*/ 0 w 1417"/>
                  <a:gd name="T7" fmla="*/ 132 h 1800"/>
                  <a:gd name="T8" fmla="*/ 1 w 1417"/>
                  <a:gd name="T9" fmla="*/ 0 h 1800"/>
                  <a:gd name="T10" fmla="*/ 355 w 1417"/>
                  <a:gd name="T11" fmla="*/ 0 h 1800"/>
                  <a:gd name="T12" fmla="*/ 355 w 1417"/>
                  <a:gd name="T13" fmla="*/ 360 h 18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17"/>
                  <a:gd name="T22" fmla="*/ 0 h 1800"/>
                  <a:gd name="T23" fmla="*/ 1417 w 1417"/>
                  <a:gd name="T24" fmla="*/ 1800 h 18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17" h="1800">
                    <a:moveTo>
                      <a:pt x="1417" y="1800"/>
                    </a:moveTo>
                    <a:lnTo>
                      <a:pt x="860" y="1800"/>
                    </a:lnTo>
                    <a:lnTo>
                      <a:pt x="860" y="658"/>
                    </a:lnTo>
                    <a:lnTo>
                      <a:pt x="0" y="658"/>
                    </a:lnTo>
                    <a:lnTo>
                      <a:pt x="2" y="2"/>
                    </a:lnTo>
                    <a:lnTo>
                      <a:pt x="1417" y="0"/>
                    </a:lnTo>
                    <a:lnTo>
                      <a:pt x="1417" y="1800"/>
                    </a:lnTo>
                    <a:close/>
                  </a:path>
                </a:pathLst>
              </a:custGeom>
              <a:solidFill>
                <a:srgbClr val="A7E3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0" name="Freeform 400"/>
              <p:cNvSpPr>
                <a:spLocks/>
              </p:cNvSpPr>
              <p:nvPr/>
            </p:nvSpPr>
            <p:spPr bwMode="auto">
              <a:xfrm>
                <a:off x="469" y="795"/>
                <a:ext cx="5" cy="231"/>
              </a:xfrm>
              <a:custGeom>
                <a:avLst/>
                <a:gdLst>
                  <a:gd name="T0" fmla="*/ 5 w 21"/>
                  <a:gd name="T1" fmla="*/ 229 h 1155"/>
                  <a:gd name="T2" fmla="*/ 0 w 21"/>
                  <a:gd name="T3" fmla="*/ 231 h 1155"/>
                  <a:gd name="T4" fmla="*/ 0 w 21"/>
                  <a:gd name="T5" fmla="*/ 5 h 1155"/>
                  <a:gd name="T6" fmla="*/ 2 w 21"/>
                  <a:gd name="T7" fmla="*/ 0 h 1155"/>
                  <a:gd name="T8" fmla="*/ 4 w 21"/>
                  <a:gd name="T9" fmla="*/ 0 h 1155"/>
                  <a:gd name="T10" fmla="*/ 4 w 21"/>
                  <a:gd name="T11" fmla="*/ 1 h 1155"/>
                  <a:gd name="T12" fmla="*/ 5 w 21"/>
                  <a:gd name="T13" fmla="*/ 1 h 1155"/>
                  <a:gd name="T14" fmla="*/ 5 w 21"/>
                  <a:gd name="T15" fmla="*/ 3 h 1155"/>
                  <a:gd name="T16" fmla="*/ 5 w 21"/>
                  <a:gd name="T17" fmla="*/ 229 h 11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"/>
                  <a:gd name="T28" fmla="*/ 0 h 1155"/>
                  <a:gd name="T29" fmla="*/ 21 w 21"/>
                  <a:gd name="T30" fmla="*/ 1155 h 11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" h="1155">
                    <a:moveTo>
                      <a:pt x="21" y="1143"/>
                    </a:moveTo>
                    <a:lnTo>
                      <a:pt x="0" y="1155"/>
                    </a:lnTo>
                    <a:lnTo>
                      <a:pt x="0" y="26"/>
                    </a:lnTo>
                    <a:lnTo>
                      <a:pt x="10" y="0"/>
                    </a:lnTo>
                    <a:lnTo>
                      <a:pt x="15" y="1"/>
                    </a:lnTo>
                    <a:lnTo>
                      <a:pt x="18" y="3"/>
                    </a:lnTo>
                    <a:lnTo>
                      <a:pt x="20" y="7"/>
                    </a:lnTo>
                    <a:lnTo>
                      <a:pt x="21" y="13"/>
                    </a:lnTo>
                    <a:lnTo>
                      <a:pt x="21" y="1143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1" name="Freeform 401"/>
              <p:cNvSpPr>
                <a:spLocks/>
              </p:cNvSpPr>
              <p:nvPr/>
            </p:nvSpPr>
            <p:spPr bwMode="auto">
              <a:xfrm>
                <a:off x="254" y="795"/>
                <a:ext cx="218" cy="5"/>
              </a:xfrm>
              <a:custGeom>
                <a:avLst/>
                <a:gdLst>
                  <a:gd name="T0" fmla="*/ 218 w 870"/>
                  <a:gd name="T1" fmla="*/ 0 h 26"/>
                  <a:gd name="T2" fmla="*/ 215 w 870"/>
                  <a:gd name="T3" fmla="*/ 5 h 26"/>
                  <a:gd name="T4" fmla="*/ 3 w 870"/>
                  <a:gd name="T5" fmla="*/ 5 h 26"/>
                  <a:gd name="T6" fmla="*/ 2 w 870"/>
                  <a:gd name="T7" fmla="*/ 5 h 26"/>
                  <a:gd name="T8" fmla="*/ 1 w 870"/>
                  <a:gd name="T9" fmla="*/ 4 h 26"/>
                  <a:gd name="T10" fmla="*/ 0 w 870"/>
                  <a:gd name="T11" fmla="*/ 3 h 26"/>
                  <a:gd name="T12" fmla="*/ 0 w 870"/>
                  <a:gd name="T13" fmla="*/ 3 h 26"/>
                  <a:gd name="T14" fmla="*/ 5 w 870"/>
                  <a:gd name="T15" fmla="*/ 0 h 26"/>
                  <a:gd name="T16" fmla="*/ 218 w 870"/>
                  <a:gd name="T17" fmla="*/ 0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0"/>
                  <a:gd name="T28" fmla="*/ 0 h 26"/>
                  <a:gd name="T29" fmla="*/ 870 w 870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0" h="26">
                    <a:moveTo>
                      <a:pt x="870" y="0"/>
                    </a:moveTo>
                    <a:lnTo>
                      <a:pt x="860" y="26"/>
                    </a:lnTo>
                    <a:lnTo>
                      <a:pt x="10" y="26"/>
                    </a:lnTo>
                    <a:lnTo>
                      <a:pt x="6" y="25"/>
                    </a:lnTo>
                    <a:lnTo>
                      <a:pt x="3" y="22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21" y="0"/>
                    </a:lnTo>
                    <a:lnTo>
                      <a:pt x="870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2" name="Freeform 402"/>
              <p:cNvSpPr>
                <a:spLocks/>
              </p:cNvSpPr>
              <p:nvPr/>
            </p:nvSpPr>
            <p:spPr bwMode="auto">
              <a:xfrm>
                <a:off x="254" y="663"/>
                <a:ext cx="6" cy="134"/>
              </a:xfrm>
              <a:custGeom>
                <a:avLst/>
                <a:gdLst>
                  <a:gd name="T0" fmla="*/ 5 w 23"/>
                  <a:gd name="T1" fmla="*/ 131 h 670"/>
                  <a:gd name="T2" fmla="*/ 0 w 23"/>
                  <a:gd name="T3" fmla="*/ 134 h 670"/>
                  <a:gd name="T4" fmla="*/ 0 w 23"/>
                  <a:gd name="T5" fmla="*/ 3 h 670"/>
                  <a:gd name="T6" fmla="*/ 1 w 23"/>
                  <a:gd name="T7" fmla="*/ 2 h 670"/>
                  <a:gd name="T8" fmla="*/ 1 w 23"/>
                  <a:gd name="T9" fmla="*/ 1 h 670"/>
                  <a:gd name="T10" fmla="*/ 2 w 23"/>
                  <a:gd name="T11" fmla="*/ 0 h 670"/>
                  <a:gd name="T12" fmla="*/ 3 w 23"/>
                  <a:gd name="T13" fmla="*/ 0 h 670"/>
                  <a:gd name="T14" fmla="*/ 6 w 23"/>
                  <a:gd name="T15" fmla="*/ 5 h 670"/>
                  <a:gd name="T16" fmla="*/ 5 w 23"/>
                  <a:gd name="T17" fmla="*/ 131 h 67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70"/>
                  <a:gd name="T29" fmla="*/ 23 w 23"/>
                  <a:gd name="T30" fmla="*/ 670 h 67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70">
                    <a:moveTo>
                      <a:pt x="21" y="657"/>
                    </a:moveTo>
                    <a:lnTo>
                      <a:pt x="0" y="670"/>
                    </a:lnTo>
                    <a:lnTo>
                      <a:pt x="1" y="13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23" y="26"/>
                    </a:lnTo>
                    <a:lnTo>
                      <a:pt x="21" y="657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3" name="Freeform 403"/>
              <p:cNvSpPr>
                <a:spLocks/>
              </p:cNvSpPr>
              <p:nvPr/>
            </p:nvSpPr>
            <p:spPr bwMode="auto">
              <a:xfrm>
                <a:off x="257" y="663"/>
                <a:ext cx="356" cy="6"/>
              </a:xfrm>
              <a:custGeom>
                <a:avLst/>
                <a:gdLst>
                  <a:gd name="T0" fmla="*/ 3 w 1426"/>
                  <a:gd name="T1" fmla="*/ 6 h 28"/>
                  <a:gd name="T2" fmla="*/ 0 w 1426"/>
                  <a:gd name="T3" fmla="*/ 0 h 28"/>
                  <a:gd name="T4" fmla="*/ 353 w 1426"/>
                  <a:gd name="T5" fmla="*/ 0 h 28"/>
                  <a:gd name="T6" fmla="*/ 354 w 1426"/>
                  <a:gd name="T7" fmla="*/ 0 h 28"/>
                  <a:gd name="T8" fmla="*/ 355 w 1426"/>
                  <a:gd name="T9" fmla="*/ 1 h 28"/>
                  <a:gd name="T10" fmla="*/ 356 w 1426"/>
                  <a:gd name="T11" fmla="*/ 2 h 28"/>
                  <a:gd name="T12" fmla="*/ 356 w 1426"/>
                  <a:gd name="T13" fmla="*/ 3 h 28"/>
                  <a:gd name="T14" fmla="*/ 351 w 1426"/>
                  <a:gd name="T15" fmla="*/ 6 h 28"/>
                  <a:gd name="T16" fmla="*/ 3 w 1426"/>
                  <a:gd name="T17" fmla="*/ 6 h 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26"/>
                  <a:gd name="T28" fmla="*/ 0 h 28"/>
                  <a:gd name="T29" fmla="*/ 1426 w 1426"/>
                  <a:gd name="T30" fmla="*/ 28 h 2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26" h="28">
                    <a:moveTo>
                      <a:pt x="11" y="28"/>
                    </a:moveTo>
                    <a:lnTo>
                      <a:pt x="0" y="2"/>
                    </a:lnTo>
                    <a:lnTo>
                      <a:pt x="1415" y="0"/>
                    </a:lnTo>
                    <a:lnTo>
                      <a:pt x="1419" y="1"/>
                    </a:lnTo>
                    <a:lnTo>
                      <a:pt x="1422" y="4"/>
                    </a:lnTo>
                    <a:lnTo>
                      <a:pt x="1425" y="9"/>
                    </a:lnTo>
                    <a:lnTo>
                      <a:pt x="1426" y="14"/>
                    </a:lnTo>
                    <a:lnTo>
                      <a:pt x="1404" y="26"/>
                    </a:lnTo>
                    <a:lnTo>
                      <a:pt x="11" y="2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4" name="Freeform 404"/>
              <p:cNvSpPr>
                <a:spLocks/>
              </p:cNvSpPr>
              <p:nvPr/>
            </p:nvSpPr>
            <p:spPr bwMode="auto">
              <a:xfrm>
                <a:off x="608" y="666"/>
                <a:ext cx="5" cy="363"/>
              </a:xfrm>
              <a:custGeom>
                <a:avLst/>
                <a:gdLst>
                  <a:gd name="T0" fmla="*/ 0 w 22"/>
                  <a:gd name="T1" fmla="*/ 2 h 1814"/>
                  <a:gd name="T2" fmla="*/ 5 w 22"/>
                  <a:gd name="T3" fmla="*/ 0 h 1814"/>
                  <a:gd name="T4" fmla="*/ 5 w 22"/>
                  <a:gd name="T5" fmla="*/ 360 h 1814"/>
                  <a:gd name="T6" fmla="*/ 5 w 22"/>
                  <a:gd name="T7" fmla="*/ 361 h 1814"/>
                  <a:gd name="T8" fmla="*/ 4 w 22"/>
                  <a:gd name="T9" fmla="*/ 362 h 1814"/>
                  <a:gd name="T10" fmla="*/ 3 w 22"/>
                  <a:gd name="T11" fmla="*/ 363 h 1814"/>
                  <a:gd name="T12" fmla="*/ 3 w 22"/>
                  <a:gd name="T13" fmla="*/ 363 h 1814"/>
                  <a:gd name="T14" fmla="*/ 0 w 22"/>
                  <a:gd name="T15" fmla="*/ 358 h 1814"/>
                  <a:gd name="T16" fmla="*/ 0 w 22"/>
                  <a:gd name="T17" fmla="*/ 2 h 18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1814"/>
                  <a:gd name="T29" fmla="*/ 22 w 22"/>
                  <a:gd name="T30" fmla="*/ 1814 h 18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1814">
                    <a:moveTo>
                      <a:pt x="0" y="12"/>
                    </a:moveTo>
                    <a:lnTo>
                      <a:pt x="22" y="0"/>
                    </a:lnTo>
                    <a:lnTo>
                      <a:pt x="22" y="1800"/>
                    </a:lnTo>
                    <a:lnTo>
                      <a:pt x="21" y="1806"/>
                    </a:lnTo>
                    <a:lnTo>
                      <a:pt x="18" y="1810"/>
                    </a:lnTo>
                    <a:lnTo>
                      <a:pt x="15" y="1812"/>
                    </a:lnTo>
                    <a:lnTo>
                      <a:pt x="11" y="1814"/>
                    </a:lnTo>
                    <a:lnTo>
                      <a:pt x="0" y="1788"/>
                    </a:lnTo>
                    <a:lnTo>
                      <a:pt x="0" y="12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5" name="Freeform 405"/>
              <p:cNvSpPr>
                <a:spLocks/>
              </p:cNvSpPr>
              <p:nvPr/>
            </p:nvSpPr>
            <p:spPr bwMode="auto">
              <a:xfrm>
                <a:off x="469" y="1023"/>
                <a:ext cx="142" cy="6"/>
              </a:xfrm>
              <a:custGeom>
                <a:avLst/>
                <a:gdLst>
                  <a:gd name="T0" fmla="*/ 139 w 567"/>
                  <a:gd name="T1" fmla="*/ 0 h 26"/>
                  <a:gd name="T2" fmla="*/ 142 w 567"/>
                  <a:gd name="T3" fmla="*/ 6 h 26"/>
                  <a:gd name="T4" fmla="*/ 3 w 567"/>
                  <a:gd name="T5" fmla="*/ 6 h 26"/>
                  <a:gd name="T6" fmla="*/ 2 w 567"/>
                  <a:gd name="T7" fmla="*/ 6 h 26"/>
                  <a:gd name="T8" fmla="*/ 1 w 567"/>
                  <a:gd name="T9" fmla="*/ 5 h 26"/>
                  <a:gd name="T10" fmla="*/ 0 w 567"/>
                  <a:gd name="T11" fmla="*/ 4 h 26"/>
                  <a:gd name="T12" fmla="*/ 0 w 567"/>
                  <a:gd name="T13" fmla="*/ 3 h 26"/>
                  <a:gd name="T14" fmla="*/ 5 w 567"/>
                  <a:gd name="T15" fmla="*/ 0 h 26"/>
                  <a:gd name="T16" fmla="*/ 139 w 567"/>
                  <a:gd name="T17" fmla="*/ 0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67"/>
                  <a:gd name="T28" fmla="*/ 0 h 26"/>
                  <a:gd name="T29" fmla="*/ 567 w 567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67" h="26">
                    <a:moveTo>
                      <a:pt x="556" y="0"/>
                    </a:moveTo>
                    <a:lnTo>
                      <a:pt x="567" y="26"/>
                    </a:lnTo>
                    <a:lnTo>
                      <a:pt x="10" y="26"/>
                    </a:lnTo>
                    <a:lnTo>
                      <a:pt x="6" y="24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0" y="12"/>
                    </a:lnTo>
                    <a:lnTo>
                      <a:pt x="21" y="0"/>
                    </a:lnTo>
                    <a:lnTo>
                      <a:pt x="556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6" name="Freeform 406"/>
              <p:cNvSpPr>
                <a:spLocks/>
              </p:cNvSpPr>
              <p:nvPr/>
            </p:nvSpPr>
            <p:spPr bwMode="auto">
              <a:xfrm>
                <a:off x="646" y="220"/>
                <a:ext cx="350" cy="362"/>
              </a:xfrm>
              <a:custGeom>
                <a:avLst/>
                <a:gdLst>
                  <a:gd name="T0" fmla="*/ 350 w 1401"/>
                  <a:gd name="T1" fmla="*/ 362 h 1809"/>
                  <a:gd name="T2" fmla="*/ 0 w 1401"/>
                  <a:gd name="T3" fmla="*/ 362 h 1809"/>
                  <a:gd name="T4" fmla="*/ 0 w 1401"/>
                  <a:gd name="T5" fmla="*/ 0 h 1809"/>
                  <a:gd name="T6" fmla="*/ 135 w 1401"/>
                  <a:gd name="T7" fmla="*/ 0 h 1809"/>
                  <a:gd name="T8" fmla="*/ 135 w 1401"/>
                  <a:gd name="T9" fmla="*/ 229 h 1809"/>
                  <a:gd name="T10" fmla="*/ 350 w 1401"/>
                  <a:gd name="T11" fmla="*/ 229 h 1809"/>
                  <a:gd name="T12" fmla="*/ 350 w 1401"/>
                  <a:gd name="T13" fmla="*/ 362 h 18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1"/>
                  <a:gd name="T22" fmla="*/ 0 h 1809"/>
                  <a:gd name="T23" fmla="*/ 1401 w 1401"/>
                  <a:gd name="T24" fmla="*/ 1809 h 180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1" h="1809">
                    <a:moveTo>
                      <a:pt x="1399" y="1809"/>
                    </a:moveTo>
                    <a:lnTo>
                      <a:pt x="0" y="1809"/>
                    </a:lnTo>
                    <a:lnTo>
                      <a:pt x="0" y="0"/>
                    </a:lnTo>
                    <a:lnTo>
                      <a:pt x="541" y="0"/>
                    </a:lnTo>
                    <a:lnTo>
                      <a:pt x="541" y="1143"/>
                    </a:lnTo>
                    <a:lnTo>
                      <a:pt x="1401" y="1143"/>
                    </a:lnTo>
                    <a:lnTo>
                      <a:pt x="1399" y="180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7" name="Freeform 407"/>
              <p:cNvSpPr>
                <a:spLocks/>
              </p:cNvSpPr>
              <p:nvPr/>
            </p:nvSpPr>
            <p:spPr bwMode="auto">
              <a:xfrm>
                <a:off x="643" y="217"/>
                <a:ext cx="6" cy="365"/>
              </a:xfrm>
              <a:custGeom>
                <a:avLst/>
                <a:gdLst>
                  <a:gd name="T0" fmla="*/ 6 w 22"/>
                  <a:gd name="T1" fmla="*/ 362 h 1822"/>
                  <a:gd name="T2" fmla="*/ 0 w 22"/>
                  <a:gd name="T3" fmla="*/ 365 h 1822"/>
                  <a:gd name="T4" fmla="*/ 0 w 22"/>
                  <a:gd name="T5" fmla="*/ 3 h 1822"/>
                  <a:gd name="T6" fmla="*/ 0 w 22"/>
                  <a:gd name="T7" fmla="*/ 2 h 1822"/>
                  <a:gd name="T8" fmla="*/ 1 w 22"/>
                  <a:gd name="T9" fmla="*/ 1 h 1822"/>
                  <a:gd name="T10" fmla="*/ 2 w 22"/>
                  <a:gd name="T11" fmla="*/ 0 h 1822"/>
                  <a:gd name="T12" fmla="*/ 3 w 22"/>
                  <a:gd name="T13" fmla="*/ 0 h 1822"/>
                  <a:gd name="T14" fmla="*/ 6 w 22"/>
                  <a:gd name="T15" fmla="*/ 5 h 1822"/>
                  <a:gd name="T16" fmla="*/ 6 w 22"/>
                  <a:gd name="T17" fmla="*/ 362 h 18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1822"/>
                  <a:gd name="T29" fmla="*/ 22 w 22"/>
                  <a:gd name="T30" fmla="*/ 1822 h 18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1822">
                    <a:moveTo>
                      <a:pt x="22" y="1808"/>
                    </a:moveTo>
                    <a:lnTo>
                      <a:pt x="0" y="1822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22" y="26"/>
                    </a:lnTo>
                    <a:lnTo>
                      <a:pt x="22" y="180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8" name="Freeform 408"/>
              <p:cNvSpPr>
                <a:spLocks/>
              </p:cNvSpPr>
              <p:nvPr/>
            </p:nvSpPr>
            <p:spPr bwMode="auto">
              <a:xfrm>
                <a:off x="646" y="217"/>
                <a:ext cx="138" cy="6"/>
              </a:xfrm>
              <a:custGeom>
                <a:avLst/>
                <a:gdLst>
                  <a:gd name="T0" fmla="*/ 3 w 552"/>
                  <a:gd name="T1" fmla="*/ 6 h 26"/>
                  <a:gd name="T2" fmla="*/ 0 w 552"/>
                  <a:gd name="T3" fmla="*/ 0 h 26"/>
                  <a:gd name="T4" fmla="*/ 135 w 552"/>
                  <a:gd name="T5" fmla="*/ 0 h 26"/>
                  <a:gd name="T6" fmla="*/ 136 w 552"/>
                  <a:gd name="T7" fmla="*/ 0 h 26"/>
                  <a:gd name="T8" fmla="*/ 137 w 552"/>
                  <a:gd name="T9" fmla="*/ 1 h 26"/>
                  <a:gd name="T10" fmla="*/ 138 w 552"/>
                  <a:gd name="T11" fmla="*/ 2 h 26"/>
                  <a:gd name="T12" fmla="*/ 138 w 552"/>
                  <a:gd name="T13" fmla="*/ 3 h 26"/>
                  <a:gd name="T14" fmla="*/ 133 w 552"/>
                  <a:gd name="T15" fmla="*/ 6 h 26"/>
                  <a:gd name="T16" fmla="*/ 3 w 552"/>
                  <a:gd name="T17" fmla="*/ 6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2"/>
                  <a:gd name="T28" fmla="*/ 0 h 26"/>
                  <a:gd name="T29" fmla="*/ 552 w 552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2" h="26">
                    <a:moveTo>
                      <a:pt x="11" y="26"/>
                    </a:moveTo>
                    <a:lnTo>
                      <a:pt x="0" y="0"/>
                    </a:lnTo>
                    <a:lnTo>
                      <a:pt x="541" y="0"/>
                    </a:lnTo>
                    <a:lnTo>
                      <a:pt x="545" y="0"/>
                    </a:lnTo>
                    <a:lnTo>
                      <a:pt x="549" y="4"/>
                    </a:lnTo>
                    <a:lnTo>
                      <a:pt x="551" y="8"/>
                    </a:lnTo>
                    <a:lnTo>
                      <a:pt x="552" y="13"/>
                    </a:lnTo>
                    <a:lnTo>
                      <a:pt x="530" y="26"/>
                    </a:lnTo>
                    <a:lnTo>
                      <a:pt x="11" y="26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49" name="Freeform 409"/>
              <p:cNvSpPr>
                <a:spLocks/>
              </p:cNvSpPr>
              <p:nvPr/>
            </p:nvSpPr>
            <p:spPr bwMode="auto">
              <a:xfrm>
                <a:off x="778" y="220"/>
                <a:ext cx="6" cy="231"/>
              </a:xfrm>
              <a:custGeom>
                <a:avLst/>
                <a:gdLst>
                  <a:gd name="T0" fmla="*/ 0 w 22"/>
                  <a:gd name="T1" fmla="*/ 3 h 1156"/>
                  <a:gd name="T2" fmla="*/ 6 w 22"/>
                  <a:gd name="T3" fmla="*/ 0 h 1156"/>
                  <a:gd name="T4" fmla="*/ 6 w 22"/>
                  <a:gd name="T5" fmla="*/ 226 h 1156"/>
                  <a:gd name="T6" fmla="*/ 3 w 22"/>
                  <a:gd name="T7" fmla="*/ 231 h 1156"/>
                  <a:gd name="T8" fmla="*/ 2 w 22"/>
                  <a:gd name="T9" fmla="*/ 231 h 1156"/>
                  <a:gd name="T10" fmla="*/ 1 w 22"/>
                  <a:gd name="T11" fmla="*/ 230 h 1156"/>
                  <a:gd name="T12" fmla="*/ 0 w 22"/>
                  <a:gd name="T13" fmla="*/ 229 h 1156"/>
                  <a:gd name="T14" fmla="*/ 0 w 22"/>
                  <a:gd name="T15" fmla="*/ 228 h 1156"/>
                  <a:gd name="T16" fmla="*/ 0 w 22"/>
                  <a:gd name="T17" fmla="*/ 3 h 11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1156"/>
                  <a:gd name="T29" fmla="*/ 22 w 22"/>
                  <a:gd name="T30" fmla="*/ 1156 h 11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1156">
                    <a:moveTo>
                      <a:pt x="0" y="13"/>
                    </a:moveTo>
                    <a:lnTo>
                      <a:pt x="22" y="0"/>
                    </a:lnTo>
                    <a:lnTo>
                      <a:pt x="22" y="1129"/>
                    </a:lnTo>
                    <a:lnTo>
                      <a:pt x="11" y="1156"/>
                    </a:lnTo>
                    <a:lnTo>
                      <a:pt x="7" y="1155"/>
                    </a:lnTo>
                    <a:lnTo>
                      <a:pt x="4" y="1153"/>
                    </a:lnTo>
                    <a:lnTo>
                      <a:pt x="1" y="1148"/>
                    </a:lnTo>
                    <a:lnTo>
                      <a:pt x="0" y="1143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0" name="Freeform 410"/>
              <p:cNvSpPr>
                <a:spLocks/>
              </p:cNvSpPr>
              <p:nvPr/>
            </p:nvSpPr>
            <p:spPr bwMode="auto">
              <a:xfrm>
                <a:off x="781" y="446"/>
                <a:ext cx="218" cy="5"/>
              </a:xfrm>
              <a:custGeom>
                <a:avLst/>
                <a:gdLst>
                  <a:gd name="T0" fmla="*/ 0 w 871"/>
                  <a:gd name="T1" fmla="*/ 5 h 27"/>
                  <a:gd name="T2" fmla="*/ 3 w 871"/>
                  <a:gd name="T3" fmla="*/ 0 h 27"/>
                  <a:gd name="T4" fmla="*/ 215 w 871"/>
                  <a:gd name="T5" fmla="*/ 0 h 27"/>
                  <a:gd name="T6" fmla="*/ 216 w 871"/>
                  <a:gd name="T7" fmla="*/ 0 h 27"/>
                  <a:gd name="T8" fmla="*/ 217 w 871"/>
                  <a:gd name="T9" fmla="*/ 1 h 27"/>
                  <a:gd name="T10" fmla="*/ 218 w 871"/>
                  <a:gd name="T11" fmla="*/ 2 h 27"/>
                  <a:gd name="T12" fmla="*/ 218 w 871"/>
                  <a:gd name="T13" fmla="*/ 3 h 27"/>
                  <a:gd name="T14" fmla="*/ 213 w 871"/>
                  <a:gd name="T15" fmla="*/ 5 h 27"/>
                  <a:gd name="T16" fmla="*/ 0 w 871"/>
                  <a:gd name="T17" fmla="*/ 5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71"/>
                  <a:gd name="T28" fmla="*/ 0 h 27"/>
                  <a:gd name="T29" fmla="*/ 871 w 871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71" h="27">
                    <a:moveTo>
                      <a:pt x="0" y="27"/>
                    </a:moveTo>
                    <a:lnTo>
                      <a:pt x="11" y="0"/>
                    </a:lnTo>
                    <a:lnTo>
                      <a:pt x="860" y="0"/>
                    </a:lnTo>
                    <a:lnTo>
                      <a:pt x="864" y="1"/>
                    </a:lnTo>
                    <a:lnTo>
                      <a:pt x="868" y="5"/>
                    </a:lnTo>
                    <a:lnTo>
                      <a:pt x="870" y="9"/>
                    </a:lnTo>
                    <a:lnTo>
                      <a:pt x="871" y="14"/>
                    </a:lnTo>
                    <a:lnTo>
                      <a:pt x="850" y="27"/>
                    </a:lnTo>
                    <a:lnTo>
                      <a:pt x="0" y="27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51" name="Freeform 411"/>
              <p:cNvSpPr>
                <a:spLocks/>
              </p:cNvSpPr>
              <p:nvPr/>
            </p:nvSpPr>
            <p:spPr bwMode="auto">
              <a:xfrm>
                <a:off x="993" y="449"/>
                <a:ext cx="6" cy="135"/>
              </a:xfrm>
              <a:custGeom>
                <a:avLst/>
                <a:gdLst>
                  <a:gd name="T0" fmla="*/ 1 w 23"/>
                  <a:gd name="T1" fmla="*/ 3 h 678"/>
                  <a:gd name="T2" fmla="*/ 6 w 23"/>
                  <a:gd name="T3" fmla="*/ 0 h 678"/>
                  <a:gd name="T4" fmla="*/ 5 w 23"/>
                  <a:gd name="T5" fmla="*/ 133 h 678"/>
                  <a:gd name="T6" fmla="*/ 5 w 23"/>
                  <a:gd name="T7" fmla="*/ 134 h 678"/>
                  <a:gd name="T8" fmla="*/ 5 w 23"/>
                  <a:gd name="T9" fmla="*/ 134 h 678"/>
                  <a:gd name="T10" fmla="*/ 4 w 23"/>
                  <a:gd name="T11" fmla="*/ 135 h 678"/>
                  <a:gd name="T12" fmla="*/ 3 w 23"/>
                  <a:gd name="T13" fmla="*/ 135 h 678"/>
                  <a:gd name="T14" fmla="*/ 0 w 23"/>
                  <a:gd name="T15" fmla="*/ 130 h 678"/>
                  <a:gd name="T16" fmla="*/ 1 w 23"/>
                  <a:gd name="T17" fmla="*/ 3 h 6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78"/>
                  <a:gd name="T29" fmla="*/ 23 w 23"/>
                  <a:gd name="T30" fmla="*/ 678 h 6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78">
                    <a:moveTo>
                      <a:pt x="2" y="13"/>
                    </a:moveTo>
                    <a:lnTo>
                      <a:pt x="23" y="0"/>
                    </a:lnTo>
                    <a:lnTo>
                      <a:pt x="21" y="666"/>
                    </a:lnTo>
                    <a:lnTo>
                      <a:pt x="20" y="671"/>
                    </a:lnTo>
                    <a:lnTo>
                      <a:pt x="18" y="674"/>
                    </a:lnTo>
                    <a:lnTo>
                      <a:pt x="15" y="677"/>
                    </a:lnTo>
                    <a:lnTo>
                      <a:pt x="10" y="678"/>
                    </a:lnTo>
                    <a:lnTo>
                      <a:pt x="0" y="652"/>
                    </a:lnTo>
                    <a:lnTo>
                      <a:pt x="2" y="13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30" name="Freeform 412"/>
            <p:cNvSpPr>
              <a:spLocks/>
            </p:cNvSpPr>
            <p:nvPr/>
          </p:nvSpPr>
          <p:spPr bwMode="auto">
            <a:xfrm>
              <a:off x="643" y="579"/>
              <a:ext cx="353" cy="5"/>
            </a:xfrm>
            <a:custGeom>
              <a:avLst/>
              <a:gdLst>
                <a:gd name="T0" fmla="*/ 350 w 1410"/>
                <a:gd name="T1" fmla="*/ 0 h 26"/>
                <a:gd name="T2" fmla="*/ 353 w 1410"/>
                <a:gd name="T3" fmla="*/ 5 h 26"/>
                <a:gd name="T4" fmla="*/ 3 w 1410"/>
                <a:gd name="T5" fmla="*/ 5 h 26"/>
                <a:gd name="T6" fmla="*/ 2 w 1410"/>
                <a:gd name="T7" fmla="*/ 5 h 26"/>
                <a:gd name="T8" fmla="*/ 1 w 1410"/>
                <a:gd name="T9" fmla="*/ 4 h 26"/>
                <a:gd name="T10" fmla="*/ 0 w 1410"/>
                <a:gd name="T11" fmla="*/ 4 h 26"/>
                <a:gd name="T12" fmla="*/ 0 w 1410"/>
                <a:gd name="T13" fmla="*/ 3 h 26"/>
                <a:gd name="T14" fmla="*/ 6 w 1410"/>
                <a:gd name="T15" fmla="*/ 0 h 26"/>
                <a:gd name="T16" fmla="*/ 350 w 1410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0"/>
                <a:gd name="T28" fmla="*/ 0 h 26"/>
                <a:gd name="T29" fmla="*/ 1410 w 141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0" h="26">
                  <a:moveTo>
                    <a:pt x="1400" y="0"/>
                  </a:moveTo>
                  <a:lnTo>
                    <a:pt x="1410" y="26"/>
                  </a:lnTo>
                  <a:lnTo>
                    <a:pt x="11" y="26"/>
                  </a:lnTo>
                  <a:lnTo>
                    <a:pt x="7" y="25"/>
                  </a:lnTo>
                  <a:lnTo>
                    <a:pt x="3" y="22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22" y="0"/>
                  </a:lnTo>
                  <a:lnTo>
                    <a:pt x="140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Freeform 413"/>
            <p:cNvSpPr>
              <a:spLocks/>
            </p:cNvSpPr>
            <p:nvPr/>
          </p:nvSpPr>
          <p:spPr bwMode="auto">
            <a:xfrm>
              <a:off x="645" y="640"/>
              <a:ext cx="354" cy="361"/>
            </a:xfrm>
            <a:custGeom>
              <a:avLst/>
              <a:gdLst>
                <a:gd name="T0" fmla="*/ 354 w 1417"/>
                <a:gd name="T1" fmla="*/ 1 h 1802"/>
                <a:gd name="T2" fmla="*/ 0 w 1417"/>
                <a:gd name="T3" fmla="*/ 0 h 1802"/>
                <a:gd name="T4" fmla="*/ 0 w 1417"/>
                <a:gd name="T5" fmla="*/ 361 h 1802"/>
                <a:gd name="T6" fmla="*/ 136 w 1417"/>
                <a:gd name="T7" fmla="*/ 361 h 1802"/>
                <a:gd name="T8" fmla="*/ 136 w 1417"/>
                <a:gd name="T9" fmla="*/ 132 h 1802"/>
                <a:gd name="T10" fmla="*/ 354 w 1417"/>
                <a:gd name="T11" fmla="*/ 131 h 1802"/>
                <a:gd name="T12" fmla="*/ 354 w 1417"/>
                <a:gd name="T13" fmla="*/ 1 h 18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7"/>
                <a:gd name="T22" fmla="*/ 0 h 1802"/>
                <a:gd name="T23" fmla="*/ 1417 w 1417"/>
                <a:gd name="T24" fmla="*/ 1802 h 18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7" h="1802">
                  <a:moveTo>
                    <a:pt x="1417" y="4"/>
                  </a:moveTo>
                  <a:lnTo>
                    <a:pt x="0" y="0"/>
                  </a:lnTo>
                  <a:lnTo>
                    <a:pt x="0" y="1802"/>
                  </a:lnTo>
                  <a:lnTo>
                    <a:pt x="545" y="1802"/>
                  </a:lnTo>
                  <a:lnTo>
                    <a:pt x="545" y="659"/>
                  </a:lnTo>
                  <a:lnTo>
                    <a:pt x="1417" y="655"/>
                  </a:lnTo>
                  <a:lnTo>
                    <a:pt x="1417" y="4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Freeform 414"/>
            <p:cNvSpPr>
              <a:spLocks/>
            </p:cNvSpPr>
            <p:nvPr/>
          </p:nvSpPr>
          <p:spPr bwMode="auto">
            <a:xfrm>
              <a:off x="643" y="640"/>
              <a:ext cx="5" cy="363"/>
            </a:xfrm>
            <a:custGeom>
              <a:avLst/>
              <a:gdLst>
                <a:gd name="T0" fmla="*/ 0 w 21"/>
                <a:gd name="T1" fmla="*/ 0 h 1814"/>
                <a:gd name="T2" fmla="*/ 5 w 21"/>
                <a:gd name="T3" fmla="*/ 3 h 1814"/>
                <a:gd name="T4" fmla="*/ 5 w 21"/>
                <a:gd name="T5" fmla="*/ 358 h 1814"/>
                <a:gd name="T6" fmla="*/ 2 w 21"/>
                <a:gd name="T7" fmla="*/ 363 h 1814"/>
                <a:gd name="T8" fmla="*/ 1 w 21"/>
                <a:gd name="T9" fmla="*/ 363 h 1814"/>
                <a:gd name="T10" fmla="*/ 1 w 21"/>
                <a:gd name="T11" fmla="*/ 362 h 1814"/>
                <a:gd name="T12" fmla="*/ 0 w 21"/>
                <a:gd name="T13" fmla="*/ 362 h 1814"/>
                <a:gd name="T14" fmla="*/ 0 w 21"/>
                <a:gd name="T15" fmla="*/ 361 h 1814"/>
                <a:gd name="T16" fmla="*/ 0 w 21"/>
                <a:gd name="T17" fmla="*/ 0 h 18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814"/>
                <a:gd name="T29" fmla="*/ 21 w 21"/>
                <a:gd name="T30" fmla="*/ 1814 h 18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814">
                  <a:moveTo>
                    <a:pt x="0" y="0"/>
                  </a:moveTo>
                  <a:lnTo>
                    <a:pt x="21" y="13"/>
                  </a:lnTo>
                  <a:lnTo>
                    <a:pt x="21" y="1788"/>
                  </a:lnTo>
                  <a:lnTo>
                    <a:pt x="10" y="1814"/>
                  </a:lnTo>
                  <a:lnTo>
                    <a:pt x="6" y="1813"/>
                  </a:lnTo>
                  <a:lnTo>
                    <a:pt x="3" y="1811"/>
                  </a:lnTo>
                  <a:lnTo>
                    <a:pt x="0" y="1807"/>
                  </a:lnTo>
                  <a:lnTo>
                    <a:pt x="0" y="180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3" name="Freeform 415"/>
            <p:cNvSpPr>
              <a:spLocks/>
            </p:cNvSpPr>
            <p:nvPr/>
          </p:nvSpPr>
          <p:spPr bwMode="auto">
            <a:xfrm>
              <a:off x="645" y="998"/>
              <a:ext cx="139" cy="5"/>
            </a:xfrm>
            <a:custGeom>
              <a:avLst/>
              <a:gdLst>
                <a:gd name="T0" fmla="*/ 0 w 556"/>
                <a:gd name="T1" fmla="*/ 5 h 26"/>
                <a:gd name="T2" fmla="*/ 3 w 556"/>
                <a:gd name="T3" fmla="*/ 0 h 26"/>
                <a:gd name="T4" fmla="*/ 134 w 556"/>
                <a:gd name="T5" fmla="*/ 0 h 26"/>
                <a:gd name="T6" fmla="*/ 139 w 556"/>
                <a:gd name="T7" fmla="*/ 3 h 26"/>
                <a:gd name="T8" fmla="*/ 139 w 556"/>
                <a:gd name="T9" fmla="*/ 4 h 26"/>
                <a:gd name="T10" fmla="*/ 138 w 556"/>
                <a:gd name="T11" fmla="*/ 4 h 26"/>
                <a:gd name="T12" fmla="*/ 137 w 556"/>
                <a:gd name="T13" fmla="*/ 5 h 26"/>
                <a:gd name="T14" fmla="*/ 136 w 556"/>
                <a:gd name="T15" fmla="*/ 5 h 26"/>
                <a:gd name="T16" fmla="*/ 0 w 556"/>
                <a:gd name="T17" fmla="*/ 5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6"/>
                <a:gd name="T28" fmla="*/ 0 h 26"/>
                <a:gd name="T29" fmla="*/ 556 w 556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6" h="26">
                  <a:moveTo>
                    <a:pt x="0" y="26"/>
                  </a:moveTo>
                  <a:lnTo>
                    <a:pt x="11" y="0"/>
                  </a:lnTo>
                  <a:lnTo>
                    <a:pt x="534" y="0"/>
                  </a:lnTo>
                  <a:lnTo>
                    <a:pt x="556" y="14"/>
                  </a:lnTo>
                  <a:lnTo>
                    <a:pt x="555" y="19"/>
                  </a:lnTo>
                  <a:lnTo>
                    <a:pt x="553" y="23"/>
                  </a:lnTo>
                  <a:lnTo>
                    <a:pt x="549" y="25"/>
                  </a:lnTo>
                  <a:lnTo>
                    <a:pt x="545" y="26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4" name="Freeform 416"/>
            <p:cNvSpPr>
              <a:spLocks/>
            </p:cNvSpPr>
            <p:nvPr/>
          </p:nvSpPr>
          <p:spPr bwMode="auto">
            <a:xfrm>
              <a:off x="778" y="769"/>
              <a:ext cx="6" cy="232"/>
            </a:xfrm>
            <a:custGeom>
              <a:avLst/>
              <a:gdLst>
                <a:gd name="T0" fmla="*/ 6 w 22"/>
                <a:gd name="T1" fmla="*/ 232 h 1157"/>
                <a:gd name="T2" fmla="*/ 0 w 22"/>
                <a:gd name="T3" fmla="*/ 229 h 1157"/>
                <a:gd name="T4" fmla="*/ 0 w 22"/>
                <a:gd name="T5" fmla="*/ 3 h 1157"/>
                <a:gd name="T6" fmla="*/ 0 w 22"/>
                <a:gd name="T7" fmla="*/ 2 h 1157"/>
                <a:gd name="T8" fmla="*/ 1 w 22"/>
                <a:gd name="T9" fmla="*/ 1 h 1157"/>
                <a:gd name="T10" fmla="*/ 2 w 22"/>
                <a:gd name="T11" fmla="*/ 0 h 1157"/>
                <a:gd name="T12" fmla="*/ 3 w 22"/>
                <a:gd name="T13" fmla="*/ 0 h 1157"/>
                <a:gd name="T14" fmla="*/ 6 w 22"/>
                <a:gd name="T15" fmla="*/ 5 h 1157"/>
                <a:gd name="T16" fmla="*/ 6 w 22"/>
                <a:gd name="T17" fmla="*/ 232 h 1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157"/>
                <a:gd name="T29" fmla="*/ 22 w 22"/>
                <a:gd name="T30" fmla="*/ 1157 h 1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157">
                  <a:moveTo>
                    <a:pt x="22" y="1157"/>
                  </a:moveTo>
                  <a:lnTo>
                    <a:pt x="0" y="1143"/>
                  </a:lnTo>
                  <a:lnTo>
                    <a:pt x="0" y="14"/>
                  </a:lnTo>
                  <a:lnTo>
                    <a:pt x="1" y="9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0"/>
                  </a:lnTo>
                  <a:lnTo>
                    <a:pt x="22" y="26"/>
                  </a:lnTo>
                  <a:lnTo>
                    <a:pt x="22" y="115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5" name="Freeform 417"/>
            <p:cNvSpPr>
              <a:spLocks/>
            </p:cNvSpPr>
            <p:nvPr/>
          </p:nvSpPr>
          <p:spPr bwMode="auto">
            <a:xfrm>
              <a:off x="781" y="769"/>
              <a:ext cx="221" cy="6"/>
            </a:xfrm>
            <a:custGeom>
              <a:avLst/>
              <a:gdLst>
                <a:gd name="T0" fmla="*/ 3 w 883"/>
                <a:gd name="T1" fmla="*/ 6 h 28"/>
                <a:gd name="T2" fmla="*/ 0 w 883"/>
                <a:gd name="T3" fmla="*/ 0 h 28"/>
                <a:gd name="T4" fmla="*/ 215 w 883"/>
                <a:gd name="T5" fmla="*/ 0 h 28"/>
                <a:gd name="T6" fmla="*/ 221 w 883"/>
                <a:gd name="T7" fmla="*/ 3 h 28"/>
                <a:gd name="T8" fmla="*/ 221 w 883"/>
                <a:gd name="T9" fmla="*/ 4 h 28"/>
                <a:gd name="T10" fmla="*/ 220 w 883"/>
                <a:gd name="T11" fmla="*/ 5 h 28"/>
                <a:gd name="T12" fmla="*/ 219 w 883"/>
                <a:gd name="T13" fmla="*/ 5 h 28"/>
                <a:gd name="T14" fmla="*/ 218 w 883"/>
                <a:gd name="T15" fmla="*/ 6 h 28"/>
                <a:gd name="T16" fmla="*/ 3 w 883"/>
                <a:gd name="T17" fmla="*/ 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3"/>
                <a:gd name="T28" fmla="*/ 0 h 28"/>
                <a:gd name="T29" fmla="*/ 883 w 883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3" h="28">
                  <a:moveTo>
                    <a:pt x="11" y="28"/>
                  </a:moveTo>
                  <a:lnTo>
                    <a:pt x="0" y="2"/>
                  </a:lnTo>
                  <a:lnTo>
                    <a:pt x="861" y="0"/>
                  </a:lnTo>
                  <a:lnTo>
                    <a:pt x="883" y="12"/>
                  </a:lnTo>
                  <a:lnTo>
                    <a:pt x="882" y="17"/>
                  </a:lnTo>
                  <a:lnTo>
                    <a:pt x="879" y="22"/>
                  </a:lnTo>
                  <a:lnTo>
                    <a:pt x="876" y="25"/>
                  </a:lnTo>
                  <a:lnTo>
                    <a:pt x="872" y="26"/>
                  </a:lnTo>
                  <a:lnTo>
                    <a:pt x="11" y="2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6" name="Freeform 418"/>
            <p:cNvSpPr>
              <a:spLocks/>
            </p:cNvSpPr>
            <p:nvPr/>
          </p:nvSpPr>
          <p:spPr bwMode="auto">
            <a:xfrm>
              <a:off x="997" y="639"/>
              <a:ext cx="5" cy="132"/>
            </a:xfrm>
            <a:custGeom>
              <a:avLst/>
              <a:gdLst>
                <a:gd name="T0" fmla="*/ 5 w 22"/>
                <a:gd name="T1" fmla="*/ 132 h 663"/>
                <a:gd name="T2" fmla="*/ 0 w 22"/>
                <a:gd name="T3" fmla="*/ 130 h 663"/>
                <a:gd name="T4" fmla="*/ 0 w 22"/>
                <a:gd name="T5" fmla="*/ 5 h 663"/>
                <a:gd name="T6" fmla="*/ 3 w 22"/>
                <a:gd name="T7" fmla="*/ 0 h 663"/>
                <a:gd name="T8" fmla="*/ 3 w 22"/>
                <a:gd name="T9" fmla="*/ 0 h 663"/>
                <a:gd name="T10" fmla="*/ 4 w 22"/>
                <a:gd name="T11" fmla="*/ 1 h 663"/>
                <a:gd name="T12" fmla="*/ 5 w 22"/>
                <a:gd name="T13" fmla="*/ 1 h 663"/>
                <a:gd name="T14" fmla="*/ 5 w 22"/>
                <a:gd name="T15" fmla="*/ 2 h 663"/>
                <a:gd name="T16" fmla="*/ 5 w 22"/>
                <a:gd name="T17" fmla="*/ 132 h 6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663"/>
                <a:gd name="T29" fmla="*/ 22 w 22"/>
                <a:gd name="T30" fmla="*/ 663 h 6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663">
                  <a:moveTo>
                    <a:pt x="22" y="663"/>
                  </a:moveTo>
                  <a:lnTo>
                    <a:pt x="0" y="651"/>
                  </a:lnTo>
                  <a:lnTo>
                    <a:pt x="0" y="26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18" y="3"/>
                  </a:lnTo>
                  <a:lnTo>
                    <a:pt x="21" y="7"/>
                  </a:lnTo>
                  <a:lnTo>
                    <a:pt x="22" y="12"/>
                  </a:lnTo>
                  <a:lnTo>
                    <a:pt x="22" y="66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7" name="Freeform 419"/>
            <p:cNvSpPr>
              <a:spLocks/>
            </p:cNvSpPr>
            <p:nvPr/>
          </p:nvSpPr>
          <p:spPr bwMode="auto">
            <a:xfrm>
              <a:off x="643" y="638"/>
              <a:ext cx="356" cy="6"/>
            </a:xfrm>
            <a:custGeom>
              <a:avLst/>
              <a:gdLst>
                <a:gd name="T0" fmla="*/ 356 w 1427"/>
                <a:gd name="T1" fmla="*/ 1 h 31"/>
                <a:gd name="T2" fmla="*/ 353 w 1427"/>
                <a:gd name="T3" fmla="*/ 6 h 31"/>
                <a:gd name="T4" fmla="*/ 5 w 1427"/>
                <a:gd name="T5" fmla="*/ 5 h 31"/>
                <a:gd name="T6" fmla="*/ 0 w 1427"/>
                <a:gd name="T7" fmla="*/ 3 h 31"/>
                <a:gd name="T8" fmla="*/ 0 w 1427"/>
                <a:gd name="T9" fmla="*/ 2 h 31"/>
                <a:gd name="T10" fmla="*/ 1 w 1427"/>
                <a:gd name="T11" fmla="*/ 1 h 31"/>
                <a:gd name="T12" fmla="*/ 1 w 1427"/>
                <a:gd name="T13" fmla="*/ 0 h 31"/>
                <a:gd name="T14" fmla="*/ 2 w 1427"/>
                <a:gd name="T15" fmla="*/ 0 h 31"/>
                <a:gd name="T16" fmla="*/ 356 w 1427"/>
                <a:gd name="T17" fmla="*/ 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7"/>
                <a:gd name="T28" fmla="*/ 0 h 31"/>
                <a:gd name="T29" fmla="*/ 1427 w 142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7" h="31">
                  <a:moveTo>
                    <a:pt x="1427" y="5"/>
                  </a:moveTo>
                  <a:lnTo>
                    <a:pt x="1416" y="31"/>
                  </a:lnTo>
                  <a:lnTo>
                    <a:pt x="21" y="26"/>
                  </a:lnTo>
                  <a:lnTo>
                    <a:pt x="0" y="13"/>
                  </a:lnTo>
                  <a:lnTo>
                    <a:pt x="0" y="8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427" y="5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8" name="Freeform 420"/>
            <p:cNvSpPr>
              <a:spLocks/>
            </p:cNvSpPr>
            <p:nvPr/>
          </p:nvSpPr>
          <p:spPr bwMode="auto">
            <a:xfrm>
              <a:off x="230" y="220"/>
              <a:ext cx="355" cy="362"/>
            </a:xfrm>
            <a:custGeom>
              <a:avLst/>
              <a:gdLst>
                <a:gd name="T0" fmla="*/ 1 w 1418"/>
                <a:gd name="T1" fmla="*/ 362 h 1809"/>
                <a:gd name="T2" fmla="*/ 0 w 1418"/>
                <a:gd name="T3" fmla="*/ 229 h 1809"/>
                <a:gd name="T4" fmla="*/ 215 w 1418"/>
                <a:gd name="T5" fmla="*/ 229 h 1809"/>
                <a:gd name="T6" fmla="*/ 215 w 1418"/>
                <a:gd name="T7" fmla="*/ 0 h 1809"/>
                <a:gd name="T8" fmla="*/ 355 w 1418"/>
                <a:gd name="T9" fmla="*/ 0 h 1809"/>
                <a:gd name="T10" fmla="*/ 355 w 1418"/>
                <a:gd name="T11" fmla="*/ 362 h 1809"/>
                <a:gd name="T12" fmla="*/ 1 w 1418"/>
                <a:gd name="T13" fmla="*/ 362 h 18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8"/>
                <a:gd name="T22" fmla="*/ 0 h 1809"/>
                <a:gd name="T23" fmla="*/ 1418 w 1418"/>
                <a:gd name="T24" fmla="*/ 1809 h 18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8" h="1809">
                  <a:moveTo>
                    <a:pt x="2" y="1809"/>
                  </a:moveTo>
                  <a:lnTo>
                    <a:pt x="0" y="1143"/>
                  </a:lnTo>
                  <a:lnTo>
                    <a:pt x="860" y="1143"/>
                  </a:lnTo>
                  <a:lnTo>
                    <a:pt x="860" y="0"/>
                  </a:lnTo>
                  <a:lnTo>
                    <a:pt x="1418" y="2"/>
                  </a:lnTo>
                  <a:lnTo>
                    <a:pt x="1418" y="1809"/>
                  </a:lnTo>
                  <a:lnTo>
                    <a:pt x="2" y="1809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9" name="Freeform 421"/>
            <p:cNvSpPr>
              <a:spLocks/>
            </p:cNvSpPr>
            <p:nvPr/>
          </p:nvSpPr>
          <p:spPr bwMode="auto">
            <a:xfrm>
              <a:off x="230" y="446"/>
              <a:ext cx="218" cy="5"/>
            </a:xfrm>
            <a:custGeom>
              <a:avLst/>
              <a:gdLst>
                <a:gd name="T0" fmla="*/ 3 w 871"/>
                <a:gd name="T1" fmla="*/ 5 h 27"/>
                <a:gd name="T2" fmla="*/ 0 w 871"/>
                <a:gd name="T3" fmla="*/ 0 h 27"/>
                <a:gd name="T4" fmla="*/ 213 w 871"/>
                <a:gd name="T5" fmla="*/ 0 h 27"/>
                <a:gd name="T6" fmla="*/ 218 w 871"/>
                <a:gd name="T7" fmla="*/ 3 h 27"/>
                <a:gd name="T8" fmla="*/ 218 w 871"/>
                <a:gd name="T9" fmla="*/ 4 h 27"/>
                <a:gd name="T10" fmla="*/ 217 w 871"/>
                <a:gd name="T11" fmla="*/ 4 h 27"/>
                <a:gd name="T12" fmla="*/ 216 w 871"/>
                <a:gd name="T13" fmla="*/ 5 h 27"/>
                <a:gd name="T14" fmla="*/ 215 w 871"/>
                <a:gd name="T15" fmla="*/ 5 h 27"/>
                <a:gd name="T16" fmla="*/ 3 w 871"/>
                <a:gd name="T17" fmla="*/ 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27"/>
                <a:gd name="T29" fmla="*/ 871 w 871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27">
                  <a:moveTo>
                    <a:pt x="11" y="27"/>
                  </a:moveTo>
                  <a:lnTo>
                    <a:pt x="0" y="0"/>
                  </a:lnTo>
                  <a:lnTo>
                    <a:pt x="850" y="0"/>
                  </a:lnTo>
                  <a:lnTo>
                    <a:pt x="871" y="14"/>
                  </a:lnTo>
                  <a:lnTo>
                    <a:pt x="870" y="19"/>
                  </a:lnTo>
                  <a:lnTo>
                    <a:pt x="868" y="24"/>
                  </a:lnTo>
                  <a:lnTo>
                    <a:pt x="864" y="26"/>
                  </a:lnTo>
                  <a:lnTo>
                    <a:pt x="860" y="27"/>
                  </a:lnTo>
                  <a:lnTo>
                    <a:pt x="11" y="2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0" name="Freeform 422"/>
            <p:cNvSpPr>
              <a:spLocks/>
            </p:cNvSpPr>
            <p:nvPr/>
          </p:nvSpPr>
          <p:spPr bwMode="auto">
            <a:xfrm>
              <a:off x="442" y="217"/>
              <a:ext cx="6" cy="232"/>
            </a:xfrm>
            <a:custGeom>
              <a:avLst/>
              <a:gdLst>
                <a:gd name="T0" fmla="*/ 6 w 21"/>
                <a:gd name="T1" fmla="*/ 232 h 1156"/>
                <a:gd name="T2" fmla="*/ 0 w 21"/>
                <a:gd name="T3" fmla="*/ 229 h 1156"/>
                <a:gd name="T4" fmla="*/ 0 w 21"/>
                <a:gd name="T5" fmla="*/ 3 h 1156"/>
                <a:gd name="T6" fmla="*/ 0 w 21"/>
                <a:gd name="T7" fmla="*/ 2 h 1156"/>
                <a:gd name="T8" fmla="*/ 1 w 21"/>
                <a:gd name="T9" fmla="*/ 1 h 1156"/>
                <a:gd name="T10" fmla="*/ 2 w 21"/>
                <a:gd name="T11" fmla="*/ 0 h 1156"/>
                <a:gd name="T12" fmla="*/ 3 w 21"/>
                <a:gd name="T13" fmla="*/ 0 h 1156"/>
                <a:gd name="T14" fmla="*/ 6 w 21"/>
                <a:gd name="T15" fmla="*/ 5 h 1156"/>
                <a:gd name="T16" fmla="*/ 6 w 21"/>
                <a:gd name="T17" fmla="*/ 232 h 1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156"/>
                <a:gd name="T29" fmla="*/ 21 w 21"/>
                <a:gd name="T30" fmla="*/ 1156 h 11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156">
                  <a:moveTo>
                    <a:pt x="21" y="1156"/>
                  </a:moveTo>
                  <a:lnTo>
                    <a:pt x="0" y="1142"/>
                  </a:lnTo>
                  <a:lnTo>
                    <a:pt x="0" y="13"/>
                  </a:lnTo>
                  <a:lnTo>
                    <a:pt x="1" y="8"/>
                  </a:lnTo>
                  <a:lnTo>
                    <a:pt x="3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21" y="26"/>
                  </a:lnTo>
                  <a:lnTo>
                    <a:pt x="21" y="115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1" name="Freeform 423"/>
            <p:cNvSpPr>
              <a:spLocks/>
            </p:cNvSpPr>
            <p:nvPr/>
          </p:nvSpPr>
          <p:spPr bwMode="auto">
            <a:xfrm>
              <a:off x="445" y="217"/>
              <a:ext cx="142" cy="6"/>
            </a:xfrm>
            <a:custGeom>
              <a:avLst/>
              <a:gdLst>
                <a:gd name="T0" fmla="*/ 3 w 569"/>
                <a:gd name="T1" fmla="*/ 5 h 29"/>
                <a:gd name="T2" fmla="*/ 0 w 569"/>
                <a:gd name="T3" fmla="*/ 0 h 29"/>
                <a:gd name="T4" fmla="*/ 139 w 569"/>
                <a:gd name="T5" fmla="*/ 0 h 29"/>
                <a:gd name="T6" fmla="*/ 141 w 569"/>
                <a:gd name="T7" fmla="*/ 1 h 29"/>
                <a:gd name="T8" fmla="*/ 141 w 569"/>
                <a:gd name="T9" fmla="*/ 1 h 29"/>
                <a:gd name="T10" fmla="*/ 142 w 569"/>
                <a:gd name="T11" fmla="*/ 2 h 29"/>
                <a:gd name="T12" fmla="*/ 142 w 569"/>
                <a:gd name="T13" fmla="*/ 3 h 29"/>
                <a:gd name="T14" fmla="*/ 137 w 569"/>
                <a:gd name="T15" fmla="*/ 6 h 29"/>
                <a:gd name="T16" fmla="*/ 3 w 569"/>
                <a:gd name="T17" fmla="*/ 5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9"/>
                <a:gd name="T28" fmla="*/ 0 h 29"/>
                <a:gd name="T29" fmla="*/ 569 w 569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9" h="29">
                  <a:moveTo>
                    <a:pt x="11" y="26"/>
                  </a:moveTo>
                  <a:lnTo>
                    <a:pt x="0" y="0"/>
                  </a:lnTo>
                  <a:lnTo>
                    <a:pt x="558" y="1"/>
                  </a:lnTo>
                  <a:lnTo>
                    <a:pt x="563" y="3"/>
                  </a:lnTo>
                  <a:lnTo>
                    <a:pt x="566" y="6"/>
                  </a:lnTo>
                  <a:lnTo>
                    <a:pt x="568" y="10"/>
                  </a:lnTo>
                  <a:lnTo>
                    <a:pt x="569" y="15"/>
                  </a:lnTo>
                  <a:lnTo>
                    <a:pt x="547" y="29"/>
                  </a:lnTo>
                  <a:lnTo>
                    <a:pt x="11" y="2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2" name="Freeform 424"/>
            <p:cNvSpPr>
              <a:spLocks/>
            </p:cNvSpPr>
            <p:nvPr/>
          </p:nvSpPr>
          <p:spPr bwMode="auto">
            <a:xfrm>
              <a:off x="582" y="220"/>
              <a:ext cx="5" cy="364"/>
            </a:xfrm>
            <a:custGeom>
              <a:avLst/>
              <a:gdLst>
                <a:gd name="T0" fmla="*/ 0 w 22"/>
                <a:gd name="T1" fmla="*/ 3 h 1819"/>
                <a:gd name="T2" fmla="*/ 5 w 22"/>
                <a:gd name="T3" fmla="*/ 0 h 1819"/>
                <a:gd name="T4" fmla="*/ 5 w 22"/>
                <a:gd name="T5" fmla="*/ 362 h 1819"/>
                <a:gd name="T6" fmla="*/ 5 w 22"/>
                <a:gd name="T7" fmla="*/ 363 h 1819"/>
                <a:gd name="T8" fmla="*/ 4 w 22"/>
                <a:gd name="T9" fmla="*/ 363 h 1819"/>
                <a:gd name="T10" fmla="*/ 4 w 22"/>
                <a:gd name="T11" fmla="*/ 364 h 1819"/>
                <a:gd name="T12" fmla="*/ 3 w 22"/>
                <a:gd name="T13" fmla="*/ 364 h 1819"/>
                <a:gd name="T14" fmla="*/ 0 w 22"/>
                <a:gd name="T15" fmla="*/ 359 h 1819"/>
                <a:gd name="T16" fmla="*/ 0 w 22"/>
                <a:gd name="T17" fmla="*/ 3 h 18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819"/>
                <a:gd name="T29" fmla="*/ 22 w 22"/>
                <a:gd name="T30" fmla="*/ 1819 h 18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819">
                  <a:moveTo>
                    <a:pt x="0" y="14"/>
                  </a:moveTo>
                  <a:lnTo>
                    <a:pt x="22" y="0"/>
                  </a:lnTo>
                  <a:lnTo>
                    <a:pt x="22" y="1807"/>
                  </a:lnTo>
                  <a:lnTo>
                    <a:pt x="21" y="1812"/>
                  </a:lnTo>
                  <a:lnTo>
                    <a:pt x="19" y="1815"/>
                  </a:lnTo>
                  <a:lnTo>
                    <a:pt x="16" y="1818"/>
                  </a:lnTo>
                  <a:lnTo>
                    <a:pt x="11" y="1819"/>
                  </a:lnTo>
                  <a:lnTo>
                    <a:pt x="0" y="1793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Freeform 425"/>
            <p:cNvSpPr>
              <a:spLocks/>
            </p:cNvSpPr>
            <p:nvPr/>
          </p:nvSpPr>
          <p:spPr bwMode="auto">
            <a:xfrm>
              <a:off x="228" y="579"/>
              <a:ext cx="357" cy="5"/>
            </a:xfrm>
            <a:custGeom>
              <a:avLst/>
              <a:gdLst>
                <a:gd name="T0" fmla="*/ 354 w 1427"/>
                <a:gd name="T1" fmla="*/ 0 h 26"/>
                <a:gd name="T2" fmla="*/ 357 w 1427"/>
                <a:gd name="T3" fmla="*/ 5 h 26"/>
                <a:gd name="T4" fmla="*/ 3 w 1427"/>
                <a:gd name="T5" fmla="*/ 5 h 26"/>
                <a:gd name="T6" fmla="*/ 2 w 1427"/>
                <a:gd name="T7" fmla="*/ 5 h 26"/>
                <a:gd name="T8" fmla="*/ 1 w 1427"/>
                <a:gd name="T9" fmla="*/ 4 h 26"/>
                <a:gd name="T10" fmla="*/ 0 w 1427"/>
                <a:gd name="T11" fmla="*/ 4 h 26"/>
                <a:gd name="T12" fmla="*/ 0 w 1427"/>
                <a:gd name="T13" fmla="*/ 3 h 26"/>
                <a:gd name="T14" fmla="*/ 6 w 1427"/>
                <a:gd name="T15" fmla="*/ 0 h 26"/>
                <a:gd name="T16" fmla="*/ 354 w 1427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7"/>
                <a:gd name="T28" fmla="*/ 0 h 26"/>
                <a:gd name="T29" fmla="*/ 1427 w 1427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7" h="26">
                  <a:moveTo>
                    <a:pt x="1416" y="0"/>
                  </a:moveTo>
                  <a:lnTo>
                    <a:pt x="1427" y="26"/>
                  </a:lnTo>
                  <a:lnTo>
                    <a:pt x="11" y="26"/>
                  </a:lnTo>
                  <a:lnTo>
                    <a:pt x="7" y="25"/>
                  </a:lnTo>
                  <a:lnTo>
                    <a:pt x="3" y="22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22" y="0"/>
                  </a:lnTo>
                  <a:lnTo>
                    <a:pt x="1416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Freeform 426"/>
            <p:cNvSpPr>
              <a:spLocks/>
            </p:cNvSpPr>
            <p:nvPr/>
          </p:nvSpPr>
          <p:spPr bwMode="auto">
            <a:xfrm>
              <a:off x="227" y="446"/>
              <a:ext cx="6" cy="136"/>
            </a:xfrm>
            <a:custGeom>
              <a:avLst/>
              <a:gdLst>
                <a:gd name="T0" fmla="*/ 6 w 24"/>
                <a:gd name="T1" fmla="*/ 133 h 680"/>
                <a:gd name="T2" fmla="*/ 1 w 24"/>
                <a:gd name="T3" fmla="*/ 136 h 680"/>
                <a:gd name="T4" fmla="*/ 0 w 24"/>
                <a:gd name="T5" fmla="*/ 3 h 680"/>
                <a:gd name="T6" fmla="*/ 0 w 24"/>
                <a:gd name="T7" fmla="*/ 2 h 680"/>
                <a:gd name="T8" fmla="*/ 1 w 24"/>
                <a:gd name="T9" fmla="*/ 1 h 680"/>
                <a:gd name="T10" fmla="*/ 2 w 24"/>
                <a:gd name="T11" fmla="*/ 0 h 680"/>
                <a:gd name="T12" fmla="*/ 3 w 24"/>
                <a:gd name="T13" fmla="*/ 0 h 680"/>
                <a:gd name="T14" fmla="*/ 6 w 24"/>
                <a:gd name="T15" fmla="*/ 5 h 680"/>
                <a:gd name="T16" fmla="*/ 6 w 24"/>
                <a:gd name="T17" fmla="*/ 133 h 6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80"/>
                <a:gd name="T29" fmla="*/ 24 w 24"/>
                <a:gd name="T30" fmla="*/ 680 h 6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80">
                  <a:moveTo>
                    <a:pt x="24" y="666"/>
                  </a:moveTo>
                  <a:lnTo>
                    <a:pt x="2" y="680"/>
                  </a:lnTo>
                  <a:lnTo>
                    <a:pt x="0" y="14"/>
                  </a:lnTo>
                  <a:lnTo>
                    <a:pt x="1" y="9"/>
                  </a:lnTo>
                  <a:lnTo>
                    <a:pt x="4" y="5"/>
                  </a:lnTo>
                  <a:lnTo>
                    <a:pt x="7" y="1"/>
                  </a:lnTo>
                  <a:lnTo>
                    <a:pt x="11" y="0"/>
                  </a:lnTo>
                  <a:lnTo>
                    <a:pt x="22" y="27"/>
                  </a:lnTo>
                  <a:lnTo>
                    <a:pt x="24" y="66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Freeform 427"/>
            <p:cNvSpPr>
              <a:spLocks/>
            </p:cNvSpPr>
            <p:nvPr/>
          </p:nvSpPr>
          <p:spPr bwMode="auto">
            <a:xfrm>
              <a:off x="230" y="640"/>
              <a:ext cx="354" cy="361"/>
            </a:xfrm>
            <a:custGeom>
              <a:avLst/>
              <a:gdLst>
                <a:gd name="T0" fmla="*/ 354 w 1416"/>
                <a:gd name="T1" fmla="*/ 361 h 1802"/>
                <a:gd name="T2" fmla="*/ 215 w 1416"/>
                <a:gd name="T3" fmla="*/ 361 h 1802"/>
                <a:gd name="T4" fmla="*/ 215 w 1416"/>
                <a:gd name="T5" fmla="*/ 132 h 1802"/>
                <a:gd name="T6" fmla="*/ 0 w 1416"/>
                <a:gd name="T7" fmla="*/ 132 h 1802"/>
                <a:gd name="T8" fmla="*/ 1 w 1416"/>
                <a:gd name="T9" fmla="*/ 1 h 1802"/>
                <a:gd name="T10" fmla="*/ 354 w 1416"/>
                <a:gd name="T11" fmla="*/ 0 h 1802"/>
                <a:gd name="T12" fmla="*/ 354 w 1416"/>
                <a:gd name="T13" fmla="*/ 361 h 18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6"/>
                <a:gd name="T22" fmla="*/ 0 h 1802"/>
                <a:gd name="T23" fmla="*/ 1416 w 1416"/>
                <a:gd name="T24" fmla="*/ 1802 h 18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6" h="1802">
                  <a:moveTo>
                    <a:pt x="1416" y="1802"/>
                  </a:moveTo>
                  <a:lnTo>
                    <a:pt x="860" y="1802"/>
                  </a:lnTo>
                  <a:lnTo>
                    <a:pt x="860" y="659"/>
                  </a:lnTo>
                  <a:lnTo>
                    <a:pt x="0" y="659"/>
                  </a:lnTo>
                  <a:lnTo>
                    <a:pt x="2" y="3"/>
                  </a:lnTo>
                  <a:lnTo>
                    <a:pt x="1416" y="0"/>
                  </a:lnTo>
                  <a:lnTo>
                    <a:pt x="1416" y="180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Freeform 428"/>
            <p:cNvSpPr>
              <a:spLocks/>
            </p:cNvSpPr>
            <p:nvPr/>
          </p:nvSpPr>
          <p:spPr bwMode="auto">
            <a:xfrm>
              <a:off x="442" y="769"/>
              <a:ext cx="6" cy="232"/>
            </a:xfrm>
            <a:custGeom>
              <a:avLst/>
              <a:gdLst>
                <a:gd name="T0" fmla="*/ 6 w 21"/>
                <a:gd name="T1" fmla="*/ 229 h 1157"/>
                <a:gd name="T2" fmla="*/ 0 w 21"/>
                <a:gd name="T3" fmla="*/ 232 h 1157"/>
                <a:gd name="T4" fmla="*/ 0 w 21"/>
                <a:gd name="T5" fmla="*/ 5 h 1157"/>
                <a:gd name="T6" fmla="*/ 3 w 21"/>
                <a:gd name="T7" fmla="*/ 0 h 1157"/>
                <a:gd name="T8" fmla="*/ 4 w 21"/>
                <a:gd name="T9" fmla="*/ 0 h 1157"/>
                <a:gd name="T10" fmla="*/ 5 w 21"/>
                <a:gd name="T11" fmla="*/ 1 h 1157"/>
                <a:gd name="T12" fmla="*/ 6 w 21"/>
                <a:gd name="T13" fmla="*/ 2 h 1157"/>
                <a:gd name="T14" fmla="*/ 6 w 21"/>
                <a:gd name="T15" fmla="*/ 3 h 1157"/>
                <a:gd name="T16" fmla="*/ 6 w 21"/>
                <a:gd name="T17" fmla="*/ 229 h 1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157"/>
                <a:gd name="T29" fmla="*/ 21 w 21"/>
                <a:gd name="T30" fmla="*/ 1157 h 1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157">
                  <a:moveTo>
                    <a:pt x="21" y="1143"/>
                  </a:moveTo>
                  <a:lnTo>
                    <a:pt x="0" y="1157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0" y="9"/>
                  </a:lnTo>
                  <a:lnTo>
                    <a:pt x="21" y="14"/>
                  </a:lnTo>
                  <a:lnTo>
                    <a:pt x="21" y="114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Freeform 429"/>
            <p:cNvSpPr>
              <a:spLocks/>
            </p:cNvSpPr>
            <p:nvPr/>
          </p:nvSpPr>
          <p:spPr bwMode="auto">
            <a:xfrm>
              <a:off x="227" y="769"/>
              <a:ext cx="218" cy="6"/>
            </a:xfrm>
            <a:custGeom>
              <a:avLst/>
              <a:gdLst>
                <a:gd name="T0" fmla="*/ 218 w 871"/>
                <a:gd name="T1" fmla="*/ 0 h 26"/>
                <a:gd name="T2" fmla="*/ 215 w 871"/>
                <a:gd name="T3" fmla="*/ 6 h 26"/>
                <a:gd name="T4" fmla="*/ 3 w 871"/>
                <a:gd name="T5" fmla="*/ 6 h 26"/>
                <a:gd name="T6" fmla="*/ 2 w 871"/>
                <a:gd name="T7" fmla="*/ 6 h 26"/>
                <a:gd name="T8" fmla="*/ 1 w 871"/>
                <a:gd name="T9" fmla="*/ 5 h 26"/>
                <a:gd name="T10" fmla="*/ 0 w 871"/>
                <a:gd name="T11" fmla="*/ 4 h 26"/>
                <a:gd name="T12" fmla="*/ 0 w 871"/>
                <a:gd name="T13" fmla="*/ 3 h 26"/>
                <a:gd name="T14" fmla="*/ 6 w 871"/>
                <a:gd name="T15" fmla="*/ 0 h 26"/>
                <a:gd name="T16" fmla="*/ 218 w 871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26"/>
                <a:gd name="T29" fmla="*/ 871 w 871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26">
                  <a:moveTo>
                    <a:pt x="871" y="0"/>
                  </a:moveTo>
                  <a:lnTo>
                    <a:pt x="86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22" y="0"/>
                  </a:lnTo>
                  <a:lnTo>
                    <a:pt x="871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Freeform 430"/>
            <p:cNvSpPr>
              <a:spLocks/>
            </p:cNvSpPr>
            <p:nvPr/>
          </p:nvSpPr>
          <p:spPr bwMode="auto">
            <a:xfrm>
              <a:off x="227" y="638"/>
              <a:ext cx="6" cy="134"/>
            </a:xfrm>
            <a:custGeom>
              <a:avLst/>
              <a:gdLst>
                <a:gd name="T0" fmla="*/ 6 w 24"/>
                <a:gd name="T1" fmla="*/ 131 h 670"/>
                <a:gd name="T2" fmla="*/ 0 w 24"/>
                <a:gd name="T3" fmla="*/ 134 h 670"/>
                <a:gd name="T4" fmla="*/ 1 w 24"/>
                <a:gd name="T5" fmla="*/ 3 h 670"/>
                <a:gd name="T6" fmla="*/ 1 w 24"/>
                <a:gd name="T7" fmla="*/ 2 h 670"/>
                <a:gd name="T8" fmla="*/ 1 w 24"/>
                <a:gd name="T9" fmla="*/ 1 h 670"/>
                <a:gd name="T10" fmla="*/ 2 w 24"/>
                <a:gd name="T11" fmla="*/ 0 h 670"/>
                <a:gd name="T12" fmla="*/ 3 w 24"/>
                <a:gd name="T13" fmla="*/ 0 h 670"/>
                <a:gd name="T14" fmla="*/ 6 w 24"/>
                <a:gd name="T15" fmla="*/ 5 h 670"/>
                <a:gd name="T16" fmla="*/ 6 w 24"/>
                <a:gd name="T17" fmla="*/ 131 h 6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70"/>
                <a:gd name="T29" fmla="*/ 24 w 24"/>
                <a:gd name="T30" fmla="*/ 670 h 6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70">
                  <a:moveTo>
                    <a:pt x="22" y="656"/>
                  </a:moveTo>
                  <a:lnTo>
                    <a:pt x="0" y="670"/>
                  </a:lnTo>
                  <a:lnTo>
                    <a:pt x="2" y="14"/>
                  </a:lnTo>
                  <a:lnTo>
                    <a:pt x="3" y="8"/>
                  </a:lnTo>
                  <a:lnTo>
                    <a:pt x="5" y="4"/>
                  </a:lnTo>
                  <a:lnTo>
                    <a:pt x="9" y="1"/>
                  </a:lnTo>
                  <a:lnTo>
                    <a:pt x="13" y="0"/>
                  </a:lnTo>
                  <a:lnTo>
                    <a:pt x="24" y="26"/>
                  </a:lnTo>
                  <a:lnTo>
                    <a:pt x="22" y="65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Freeform 431"/>
            <p:cNvSpPr>
              <a:spLocks/>
            </p:cNvSpPr>
            <p:nvPr/>
          </p:nvSpPr>
          <p:spPr bwMode="auto">
            <a:xfrm>
              <a:off x="230" y="638"/>
              <a:ext cx="357" cy="5"/>
            </a:xfrm>
            <a:custGeom>
              <a:avLst/>
              <a:gdLst>
                <a:gd name="T0" fmla="*/ 3 w 1425"/>
                <a:gd name="T1" fmla="*/ 5 h 28"/>
                <a:gd name="T2" fmla="*/ 0 w 1425"/>
                <a:gd name="T3" fmla="*/ 0 h 28"/>
                <a:gd name="T4" fmla="*/ 354 w 1425"/>
                <a:gd name="T5" fmla="*/ 0 h 28"/>
                <a:gd name="T6" fmla="*/ 355 w 1425"/>
                <a:gd name="T7" fmla="*/ 0 h 28"/>
                <a:gd name="T8" fmla="*/ 356 w 1425"/>
                <a:gd name="T9" fmla="*/ 1 h 28"/>
                <a:gd name="T10" fmla="*/ 357 w 1425"/>
                <a:gd name="T11" fmla="*/ 1 h 28"/>
                <a:gd name="T12" fmla="*/ 357 w 1425"/>
                <a:gd name="T13" fmla="*/ 2 h 28"/>
                <a:gd name="T14" fmla="*/ 351 w 1425"/>
                <a:gd name="T15" fmla="*/ 5 h 28"/>
                <a:gd name="T16" fmla="*/ 3 w 1425"/>
                <a:gd name="T17" fmla="*/ 5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25"/>
                <a:gd name="T28" fmla="*/ 0 h 28"/>
                <a:gd name="T29" fmla="*/ 1425 w 1425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25" h="28">
                  <a:moveTo>
                    <a:pt x="11" y="28"/>
                  </a:moveTo>
                  <a:lnTo>
                    <a:pt x="0" y="2"/>
                  </a:lnTo>
                  <a:lnTo>
                    <a:pt x="1414" y="0"/>
                  </a:lnTo>
                  <a:lnTo>
                    <a:pt x="1419" y="1"/>
                  </a:lnTo>
                  <a:lnTo>
                    <a:pt x="1422" y="3"/>
                  </a:lnTo>
                  <a:lnTo>
                    <a:pt x="1425" y="8"/>
                  </a:lnTo>
                  <a:lnTo>
                    <a:pt x="1425" y="13"/>
                  </a:lnTo>
                  <a:lnTo>
                    <a:pt x="1403" y="26"/>
                  </a:lnTo>
                  <a:lnTo>
                    <a:pt x="11" y="2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Freeform 432"/>
            <p:cNvSpPr>
              <a:spLocks/>
            </p:cNvSpPr>
            <p:nvPr/>
          </p:nvSpPr>
          <p:spPr bwMode="auto">
            <a:xfrm>
              <a:off x="581" y="640"/>
              <a:ext cx="6" cy="363"/>
            </a:xfrm>
            <a:custGeom>
              <a:avLst/>
              <a:gdLst>
                <a:gd name="T0" fmla="*/ 0 w 22"/>
                <a:gd name="T1" fmla="*/ 3 h 1814"/>
                <a:gd name="T2" fmla="*/ 6 w 22"/>
                <a:gd name="T3" fmla="*/ 0 h 1814"/>
                <a:gd name="T4" fmla="*/ 6 w 22"/>
                <a:gd name="T5" fmla="*/ 361 h 1814"/>
                <a:gd name="T6" fmla="*/ 6 w 22"/>
                <a:gd name="T7" fmla="*/ 362 h 1814"/>
                <a:gd name="T8" fmla="*/ 5 w 22"/>
                <a:gd name="T9" fmla="*/ 362 h 1814"/>
                <a:gd name="T10" fmla="*/ 4 w 22"/>
                <a:gd name="T11" fmla="*/ 363 h 1814"/>
                <a:gd name="T12" fmla="*/ 3 w 22"/>
                <a:gd name="T13" fmla="*/ 363 h 1814"/>
                <a:gd name="T14" fmla="*/ 0 w 22"/>
                <a:gd name="T15" fmla="*/ 358 h 1814"/>
                <a:gd name="T16" fmla="*/ 0 w 22"/>
                <a:gd name="T17" fmla="*/ 3 h 18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814"/>
                <a:gd name="T29" fmla="*/ 22 w 22"/>
                <a:gd name="T30" fmla="*/ 1814 h 18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814">
                  <a:moveTo>
                    <a:pt x="0" y="13"/>
                  </a:moveTo>
                  <a:lnTo>
                    <a:pt x="22" y="0"/>
                  </a:lnTo>
                  <a:lnTo>
                    <a:pt x="22" y="1802"/>
                  </a:lnTo>
                  <a:lnTo>
                    <a:pt x="22" y="1807"/>
                  </a:lnTo>
                  <a:lnTo>
                    <a:pt x="19" y="1811"/>
                  </a:lnTo>
                  <a:lnTo>
                    <a:pt x="16" y="1813"/>
                  </a:lnTo>
                  <a:lnTo>
                    <a:pt x="11" y="1814"/>
                  </a:lnTo>
                  <a:lnTo>
                    <a:pt x="0" y="1788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Freeform 433"/>
            <p:cNvSpPr>
              <a:spLocks/>
            </p:cNvSpPr>
            <p:nvPr/>
          </p:nvSpPr>
          <p:spPr bwMode="auto">
            <a:xfrm>
              <a:off x="442" y="998"/>
              <a:ext cx="142" cy="5"/>
            </a:xfrm>
            <a:custGeom>
              <a:avLst/>
              <a:gdLst>
                <a:gd name="T0" fmla="*/ 139 w 566"/>
                <a:gd name="T1" fmla="*/ 0 h 26"/>
                <a:gd name="T2" fmla="*/ 142 w 566"/>
                <a:gd name="T3" fmla="*/ 5 h 26"/>
                <a:gd name="T4" fmla="*/ 3 w 566"/>
                <a:gd name="T5" fmla="*/ 5 h 26"/>
                <a:gd name="T6" fmla="*/ 2 w 566"/>
                <a:gd name="T7" fmla="*/ 5 h 26"/>
                <a:gd name="T8" fmla="*/ 1 w 566"/>
                <a:gd name="T9" fmla="*/ 4 h 26"/>
                <a:gd name="T10" fmla="*/ 0 w 566"/>
                <a:gd name="T11" fmla="*/ 4 h 26"/>
                <a:gd name="T12" fmla="*/ 0 w 566"/>
                <a:gd name="T13" fmla="*/ 3 h 26"/>
                <a:gd name="T14" fmla="*/ 5 w 566"/>
                <a:gd name="T15" fmla="*/ 0 h 26"/>
                <a:gd name="T16" fmla="*/ 139 w 566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6"/>
                <a:gd name="T28" fmla="*/ 0 h 26"/>
                <a:gd name="T29" fmla="*/ 566 w 566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6" h="26">
                  <a:moveTo>
                    <a:pt x="555" y="0"/>
                  </a:moveTo>
                  <a:lnTo>
                    <a:pt x="566" y="26"/>
                  </a:lnTo>
                  <a:lnTo>
                    <a:pt x="10" y="26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21" y="0"/>
                  </a:lnTo>
                  <a:lnTo>
                    <a:pt x="555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26" name="Rectangle 440"/>
          <p:cNvSpPr>
            <a:spLocks noChangeArrowheads="1"/>
          </p:cNvSpPr>
          <p:nvPr/>
        </p:nvSpPr>
        <p:spPr bwMode="auto">
          <a:xfrm>
            <a:off x="7572375" y="6143625"/>
            <a:ext cx="19288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altLang="ja-JP" sz="900" b="1">
                <a:solidFill>
                  <a:srgbClr val="0070C0"/>
                </a:solidFill>
                <a:latin typeface="Times New Roman" pitchFamily="18" charset="0"/>
                <a:cs typeface="ＭＳ Ｐゴシック"/>
              </a:rPr>
              <a:t>CENTRUL REGIONAL DE</a:t>
            </a:r>
          </a:p>
          <a:p>
            <a:r>
              <a:rPr lang="en-US" altLang="ja-JP" sz="900" b="1">
                <a:solidFill>
                  <a:srgbClr val="0070C0"/>
                </a:solidFill>
                <a:latin typeface="Times New Roman" pitchFamily="18" charset="0"/>
                <a:cs typeface="ＭＳ Ｐゴシック"/>
              </a:rPr>
              <a:t>                                                                                       </a:t>
            </a:r>
            <a:r>
              <a:rPr lang="ro-RO" altLang="ja-JP" sz="900" b="1">
                <a:solidFill>
                  <a:srgbClr val="0070C0"/>
                </a:solidFill>
                <a:latin typeface="Times New Roman" pitchFamily="18" charset="0"/>
                <a:cs typeface="ＭＳ Ｐゴシック"/>
              </a:rPr>
              <a:t>SĂNĂTATE PUBLICĂ IAŞI</a:t>
            </a:r>
            <a:endParaRPr lang="en-US" sz="900" b="1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3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9388" y="0"/>
            <a:ext cx="87137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Defini</a:t>
            </a:r>
            <a:r>
              <a:rPr lang="ro-RO" sz="24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ţia</a:t>
            </a:r>
            <a:r>
              <a:rPr lang="ro-RO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Tuberculozei: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Tuberculoza</a:t>
            </a:r>
            <a:r>
              <a:rPr lang="ro-RO" sz="24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este o boală infecto-contagioasă cauzată de bacilul Koch (</a:t>
            </a:r>
            <a:r>
              <a:rPr lang="ro-RO" sz="2400" i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Mycobacterium tuberculosis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) care poate afecta numeroase organe şi ţesuturi, dar în special plămânii.</a:t>
            </a:r>
            <a:endParaRPr lang="en-US" sz="240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50825" y="1700213"/>
            <a:ext cx="82819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Cum se transmite </a:t>
            </a:r>
            <a:r>
              <a:rPr lang="ro-RO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Tuberculoza</a:t>
            </a: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Boala se transmite pe cale aeriană, de la un om bolnav, prin tuse, strănut, vorbit etc.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Nu se transmite prin insecte, apă, veselă sau produse de sânge.</a:t>
            </a:r>
            <a:endParaRPr lang="en-US" sz="24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50825" y="3479800"/>
            <a:ext cx="82804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Simptomatologia</a:t>
            </a: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</a:t>
            </a:r>
            <a:r>
              <a:rPr 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ei</a:t>
            </a:r>
            <a:r>
              <a:rPr lang="ro-RO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  <a:endParaRPr lang="en-US" sz="2400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4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Tuse peste 3 săptămâni, cu expectoraţie sanguinolentă;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Pierdere în greutate;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Oboseală;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Febră;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Transpiraţii nocturne;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Durere toracică;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Dificultăţi în respiraţie;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Pierderea apetitului.</a:t>
            </a:r>
            <a:endParaRPr lang="ro-RO" sz="240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u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5362" name="Picture 3" descr="ANd9GcSj59d4kI8fY_yGZiYr65NUUVEFRSF3zsnzNsuYqU-iJNABJJw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43250" y="3328988"/>
            <a:ext cx="2857500" cy="1600200"/>
          </a:xfrm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9388" y="333375"/>
            <a:ext cx="8713787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În 2013 </a:t>
            </a: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este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al doilea an al campaniei "Stop TB în viaţa mea"cu ocazia Zilei Mondiale a TB</a:t>
            </a: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b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În fiecare zi 4000 de persoane îşi pierd viaţa datorită TBC.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 curabil, la low-cost.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L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upta împotriva TBC este extrem de subfinanţat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În acest an, f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ă-ţi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vocea auzit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despre ceea ce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te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aştepţi în viaţa ta: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Zero decese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datorită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TBC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o-RO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Accesul universal la îngrijiri TBC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Acces mai rapid la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tratament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o-RO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Un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test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rapid, ieftin, low-tech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Un sistem eficient de vaccin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o-RO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 lume fără TBC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2800" b="1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359900" cy="68580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3249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23850" y="260350"/>
            <a:ext cx="88201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ro-RO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Prevenirea </a:t>
            </a:r>
            <a:r>
              <a:rPr lang="ro-RO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Tuberculozei</a:t>
            </a:r>
            <a:r>
              <a:rPr lang="ro-RO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  <a:p>
            <a:pPr algn="just">
              <a:buFontTx/>
              <a:buBlip>
                <a:blip r:embed="rId3"/>
              </a:buBlip>
              <a:defRPr/>
            </a:pPr>
            <a:r>
              <a:rPr lang="ro-RO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Trebuie respectate reguli generale de igienă personală (acoperirea gurii la tuşit), a locuinţei (camere curate, aerisite);</a:t>
            </a:r>
            <a:endParaRPr lang="en-US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Contacţii trebuie să se controleze pentru a evita îmbolnăvirea;</a:t>
            </a:r>
            <a:endParaRPr lang="en-US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Copiii trebuie să efectueze chimioprofilaxie;</a:t>
            </a:r>
            <a:endParaRPr lang="en-US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  <a:defRPr/>
            </a:pP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Control radiologic periodic;</a:t>
            </a:r>
            <a:endParaRPr lang="en-US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Vaccinarea împotriva </a:t>
            </a:r>
            <a:r>
              <a:rPr lang="ro-RO" sz="2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Tuberculozei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obligatoriu la nou-născuţi.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250825" y="3644900"/>
            <a:ext cx="88931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Tratamentul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Tuberculozei</a:t>
            </a:r>
            <a:r>
              <a:rPr lang="ro-RO" sz="20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00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Necesită o strictă supraveghere, iniţial în spital, apoi a medicului de familie;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Constă în medicaţie zilnică timp de 2-3 luni, apoi de 3 ori pe săptămână, minim 6-8 luni;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Se efectuează controlul bacteriologic al sputei după 3 luni, în luna a cincea şi în ultima lună de tratament;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După încheierea tratamentului se efectuează controale periodice până la 2 ani.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TUBERCULOZA ESTE O BOALĂ VINDECABILĂ DACĂ TRATAMENTUL ESTE CORECT.</a:t>
            </a:r>
            <a:endParaRPr lang="en-US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6386" name="Picture 3" descr="ANd9GcSj59d4kI8fY_yGZiYr65NUUVEFRSF3zsnzNsuYqU-iJNABJJw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79388" y="333375"/>
            <a:ext cx="8713787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În 2013 </a:t>
            </a:r>
            <a:r>
              <a:rPr lang="en-US" sz="24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este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al doilea an al campaniei "Stop TB în viaţa mea"cu ocazia Zilei Mondiale a TB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b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În fiecare zi 4000 de persoane îşi pierd viaţa datorită TBC.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 curabil, la low-cost.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L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upta împotriva TBC este extrem de subfinanţat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o-RO" sz="24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În acest an, f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ă-ţi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vocea auzit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ă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despre ceea ce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te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aştepţi în viaţa ta: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Zero decese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datorită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TBC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o-RO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Accesul universal la îngrijiri TBC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Acces mai rapid la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tratament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o-RO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Un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test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rapid, ieftin, low-tech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Un sistem eficient de vaccin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o-RO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 lume fără TBC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5000" contrast="23000"/>
          </a:blip>
          <a:srcRect/>
          <a:stretch>
            <a:fillRect/>
          </a:stretch>
        </p:blipFill>
        <p:spPr bwMode="auto">
          <a:xfrm>
            <a:off x="-596" y="113"/>
            <a:ext cx="9267413" cy="6918827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B0F0">
                <a:alpha val="56000"/>
              </a:srgbClr>
            </a:outerShdw>
          </a:effectLst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3249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250825" y="333375"/>
            <a:ext cx="8893175" cy="76628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 milioane de persoane cu tuberculoză nu beneficiază de îngrijirea necesară. Ca urmare, în anul 2014 tema campaniei este </a:t>
            </a:r>
            <a:r>
              <a:rPr lang="ro-RO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"</a:t>
            </a:r>
            <a:r>
              <a:rPr lang="ro-RO" sz="2400" b="1" i="1" dirty="0">
                <a:solidFill>
                  <a:srgbClr val="0070C0"/>
                </a:solidFill>
                <a:latin typeface="+mn-lt"/>
              </a:rPr>
              <a:t>ATINGE ŢINTA DE 3 MILIOANE. GĂSEŞTE.  TRATEAZĂ.  VINDECĂ TUBERCULOZA.“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cu ocazia </a:t>
            </a:r>
            <a:r>
              <a:rPr lang="ro-RO" sz="24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Zilei Mondiale a TB</a:t>
            </a:r>
            <a:r>
              <a:rPr lang="en-US" sz="24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În fiecare zi 4000 de persoane îşi pierd viaţa datorită </a:t>
            </a:r>
            <a:r>
              <a:rPr lang="ro-RO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TBC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ro-RO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 curabil,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necesitând un tratament ieftin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it-IT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upta împotriva </a:t>
            </a:r>
            <a:r>
              <a: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TBC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este extrem de subfinanţat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ă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Ţintele din acest an sunt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♦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Zero decese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datorită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TBC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♦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Accesul universal la îngrijiri </a:t>
            </a:r>
            <a:r>
              <a: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TBC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♦ Acces mai rapid la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tratament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♦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Un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test 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rapid, ieftin,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necesitând o tehnologie ieftină</a:t>
            </a:r>
            <a:endParaRPr 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♦ 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Un sistem eficient de vaccin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♦</a:t>
            </a:r>
            <a:r>
              <a:rPr lang="ro-RO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it-IT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 lume fără </a:t>
            </a:r>
            <a:r>
              <a: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TBC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o-RO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518</Words>
  <Application>Microsoft Office PowerPoint</Application>
  <PresentationFormat>On-screen Show (4:3)</PresentationFormat>
  <Paragraphs>65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ＭＳ Ｐゴシック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ISP42</cp:lastModifiedBy>
  <cp:revision>4</cp:revision>
  <dcterms:created xsi:type="dcterms:W3CDTF">2014-02-14T11:59:04Z</dcterms:created>
  <dcterms:modified xsi:type="dcterms:W3CDTF">2014-02-17T06:10:18Z</dcterms:modified>
</cp:coreProperties>
</file>